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7556500" cy="5334000"/>
  <p:notesSz cx="7556500" cy="533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1653540"/>
            <a:ext cx="6428422" cy="1120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2987040"/>
            <a:ext cx="5293995" cy="133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4F92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4F92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1226820"/>
            <a:ext cx="3289839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1226820"/>
            <a:ext cx="3289839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4F92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64907" y="4916430"/>
            <a:ext cx="294131" cy="28453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740663"/>
            <a:ext cx="7559675" cy="6350"/>
          </a:xfrm>
          <a:custGeom>
            <a:avLst/>
            <a:gdLst/>
            <a:ahLst/>
            <a:cxnLst/>
            <a:rect l="l" t="t" r="r" b="b"/>
            <a:pathLst>
              <a:path w="7559675" h="6350">
                <a:moveTo>
                  <a:pt x="0" y="5841"/>
                </a:moveTo>
                <a:lnTo>
                  <a:pt x="7559675" y="0"/>
                </a:lnTo>
              </a:path>
            </a:pathLst>
          </a:custGeom>
          <a:ln w="12192">
            <a:solidFill>
              <a:srgbClr val="AAAAA9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881115" y="237743"/>
            <a:ext cx="1446276" cy="42367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3014" y="206502"/>
            <a:ext cx="6976821" cy="488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04F92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0024" y="986789"/>
            <a:ext cx="6962800" cy="3632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4960620"/>
            <a:ext cx="2420112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4960620"/>
            <a:ext cx="1739455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4960620"/>
            <a:ext cx="1739455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2.jpg"/><Relationship Id="rId4" Type="http://schemas.openxmlformats.org/officeDocument/2006/relationships/image" Target="../media/image4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hyperlink" Target="mailto:drk@gpw.pl" TargetMode="External"/><Relationship Id="rId4" Type="http://schemas.openxmlformats.org/officeDocument/2006/relationships/hyperlink" Target="mailto:jacek.fotek@gpw.pl" TargetMode="External"/><Relationship Id="rId5" Type="http://schemas.openxmlformats.org/officeDocument/2006/relationships/hyperlink" Target="mailto:rafal.kuzdowicz@bondspot.pl" TargetMode="External"/><Relationship Id="rId6" Type="http://schemas.openxmlformats.org/officeDocument/2006/relationships/hyperlink" Target="mailto:dariusz.mejszutowicz@gpw.pl" TargetMode="External"/><Relationship Id="rId7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68679"/>
            <a:ext cx="7559040" cy="232867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81115" y="237743"/>
            <a:ext cx="1446276" cy="4236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904745" y="3283737"/>
            <a:ext cx="3744595" cy="1453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200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004F92"/>
                </a:solidFill>
                <a:latin typeface="Verdana"/>
                <a:cs typeface="Verdana"/>
              </a:rPr>
              <a:t>Kierunki</a:t>
            </a:r>
            <a:r>
              <a:rPr dirty="0" sz="1600" spc="15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1600" spc="-10" b="1">
                <a:solidFill>
                  <a:srgbClr val="004F92"/>
                </a:solidFill>
                <a:latin typeface="Verdana"/>
                <a:cs typeface="Verdana"/>
              </a:rPr>
              <a:t>rozwoju</a:t>
            </a:r>
            <a:r>
              <a:rPr dirty="0" sz="1600" spc="20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1600" spc="-5" b="1">
                <a:solidFill>
                  <a:srgbClr val="004F92"/>
                </a:solidFill>
                <a:latin typeface="Verdana"/>
                <a:cs typeface="Verdana"/>
              </a:rPr>
              <a:t>rynku</a:t>
            </a:r>
            <a:r>
              <a:rPr dirty="0" sz="1600" spc="-10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1600" spc="-5" b="1">
                <a:solidFill>
                  <a:srgbClr val="004F92"/>
                </a:solidFill>
                <a:latin typeface="Verdana"/>
                <a:cs typeface="Verdana"/>
              </a:rPr>
              <a:t>obligacji </a:t>
            </a:r>
            <a:r>
              <a:rPr dirty="0" sz="1600" spc="-535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1600" spc="-10" b="1">
                <a:solidFill>
                  <a:srgbClr val="004F92"/>
                </a:solidFill>
                <a:latin typeface="Verdana"/>
                <a:cs typeface="Verdana"/>
              </a:rPr>
              <a:t>W</a:t>
            </a:r>
            <a:r>
              <a:rPr dirty="0" sz="1600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1600" spc="-10" b="1">
                <a:solidFill>
                  <a:srgbClr val="004F92"/>
                </a:solidFill>
                <a:latin typeface="Verdana"/>
                <a:cs typeface="Verdana"/>
              </a:rPr>
              <a:t>Polsce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00">
              <a:latin typeface="Verdana"/>
              <a:cs typeface="Verdana"/>
            </a:endParaRPr>
          </a:p>
          <a:p>
            <a:pPr algn="ctr" marL="635">
              <a:lnSpc>
                <a:spcPct val="100000"/>
              </a:lnSpc>
            </a:pPr>
            <a:r>
              <a:rPr dirty="0" sz="1600" spc="-5" b="1">
                <a:solidFill>
                  <a:srgbClr val="004F92"/>
                </a:solidFill>
                <a:latin typeface="Verdana"/>
                <a:cs typeface="Verdana"/>
              </a:rPr>
              <a:t>JACEK</a:t>
            </a:r>
            <a:r>
              <a:rPr dirty="0" sz="1600" spc="-30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1600" spc="-5" b="1">
                <a:solidFill>
                  <a:srgbClr val="004F92"/>
                </a:solidFill>
                <a:latin typeface="Verdana"/>
                <a:cs typeface="Verdana"/>
              </a:rPr>
              <a:t>FOTEK</a:t>
            </a:r>
            <a:endParaRPr sz="1600">
              <a:latin typeface="Verdana"/>
              <a:cs typeface="Verdana"/>
            </a:endParaRPr>
          </a:p>
          <a:p>
            <a:pPr algn="ctr" marL="635">
              <a:lnSpc>
                <a:spcPct val="100000"/>
              </a:lnSpc>
              <a:spcBef>
                <a:spcPts val="345"/>
              </a:spcBef>
            </a:pPr>
            <a:r>
              <a:rPr dirty="0" sz="1400" spc="-5" b="1">
                <a:solidFill>
                  <a:srgbClr val="004F92"/>
                </a:solidFill>
                <a:latin typeface="Verdana"/>
                <a:cs typeface="Verdana"/>
              </a:rPr>
              <a:t>Wiceprezes</a:t>
            </a:r>
            <a:r>
              <a:rPr dirty="0" sz="1400" spc="-50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1400" b="1">
                <a:solidFill>
                  <a:srgbClr val="004F92"/>
                </a:solidFill>
                <a:latin typeface="Verdana"/>
                <a:cs typeface="Verdana"/>
              </a:rPr>
              <a:t>Zarządu</a:t>
            </a:r>
            <a:r>
              <a:rPr dirty="0" sz="1400" spc="-40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1400" b="1">
                <a:solidFill>
                  <a:srgbClr val="004F92"/>
                </a:solidFill>
                <a:latin typeface="Verdana"/>
                <a:cs typeface="Verdana"/>
              </a:rPr>
              <a:t>GPW</a:t>
            </a:r>
            <a:r>
              <a:rPr dirty="0" sz="1400" spc="-30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1400" spc="-5" b="1">
                <a:solidFill>
                  <a:srgbClr val="004F92"/>
                </a:solidFill>
                <a:latin typeface="Verdana"/>
                <a:cs typeface="Verdana"/>
              </a:rPr>
              <a:t>S.A.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57042" y="5030825"/>
            <a:ext cx="2040889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004F92"/>
                </a:solidFill>
                <a:latin typeface="Verdana"/>
                <a:cs typeface="Verdana"/>
              </a:rPr>
              <a:t>Warszawa,</a:t>
            </a:r>
            <a:r>
              <a:rPr dirty="0" sz="900" spc="15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900" spc="-5" b="1">
                <a:solidFill>
                  <a:srgbClr val="004F92"/>
                </a:solidFill>
                <a:latin typeface="Verdana"/>
                <a:cs typeface="Verdana"/>
              </a:rPr>
              <a:t>12</a:t>
            </a:r>
            <a:r>
              <a:rPr dirty="0" sz="900" spc="-15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900" spc="-5" b="1">
                <a:solidFill>
                  <a:srgbClr val="004F92"/>
                </a:solidFill>
                <a:latin typeface="Verdana"/>
                <a:cs typeface="Verdana"/>
              </a:rPr>
              <a:t>kwiecień</a:t>
            </a:r>
            <a:r>
              <a:rPr dirty="0" sz="900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900" spc="-10" b="1">
                <a:solidFill>
                  <a:srgbClr val="004F92"/>
                </a:solidFill>
                <a:latin typeface="Verdana"/>
                <a:cs typeface="Verdana"/>
              </a:rPr>
              <a:t>2018 </a:t>
            </a:r>
            <a:r>
              <a:rPr dirty="0" sz="900" spc="-5" b="1">
                <a:solidFill>
                  <a:srgbClr val="004F92"/>
                </a:solidFill>
                <a:latin typeface="Verdana"/>
                <a:cs typeface="Verdana"/>
              </a:rPr>
              <a:t>r.</a:t>
            </a:r>
            <a:endParaRPr sz="9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4695" y="212386"/>
            <a:ext cx="2186940" cy="48269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7560" y="192150"/>
            <a:ext cx="4681855" cy="2393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/>
              <a:t>Struktura</a:t>
            </a:r>
            <a:r>
              <a:rPr dirty="0" sz="1400" spc="20"/>
              <a:t> </a:t>
            </a:r>
            <a:r>
              <a:rPr dirty="0" sz="1400" spc="-5"/>
              <a:t>transakcji </a:t>
            </a:r>
            <a:r>
              <a:rPr dirty="0" sz="1400"/>
              <a:t>REPO/BSB</a:t>
            </a:r>
            <a:r>
              <a:rPr dirty="0" sz="1400" spc="-25"/>
              <a:t> </a:t>
            </a:r>
            <a:r>
              <a:rPr dirty="0" sz="1400"/>
              <a:t>na </a:t>
            </a:r>
            <a:r>
              <a:rPr dirty="0" sz="1400" spc="-5"/>
              <a:t>rynku</a:t>
            </a:r>
            <a:r>
              <a:rPr dirty="0" sz="1400" spc="5"/>
              <a:t> </a:t>
            </a:r>
            <a:r>
              <a:rPr dirty="0" sz="1400"/>
              <a:t>TBSP</a:t>
            </a:r>
            <a:endParaRPr sz="1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2169" y="1179548"/>
            <a:ext cx="2563532" cy="150578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870964" y="926719"/>
            <a:ext cx="1256665" cy="443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9055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General</a:t>
            </a:r>
            <a:endParaRPr sz="9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20"/>
              </a:spcBef>
              <a:tabLst>
                <a:tab pos="756285" algn="l"/>
              </a:tabLst>
            </a:pPr>
            <a:r>
              <a:rPr dirty="0" u="heavy" sz="900">
                <a:uFill>
                  <a:solidFill>
                    <a:srgbClr val="B7C2D1"/>
                  </a:solidFill>
                </a:uFill>
                <a:latin typeface="Calibri"/>
                <a:cs typeface="Calibri"/>
              </a:rPr>
              <a:t> 	</a:t>
            </a:r>
            <a:r>
              <a:rPr dirty="0" sz="900" spc="-5">
                <a:latin typeface="Calibri"/>
                <a:cs typeface="Calibri"/>
              </a:rPr>
              <a:t>Collateral;</a:t>
            </a:r>
            <a:endParaRPr sz="900">
              <a:latin typeface="Calibri"/>
              <a:cs typeface="Calibri"/>
            </a:endParaRPr>
          </a:p>
          <a:p>
            <a:pPr algn="r" marR="129539">
              <a:lnSpc>
                <a:spcPct val="100000"/>
              </a:lnSpc>
              <a:spcBef>
                <a:spcPts val="25"/>
              </a:spcBef>
            </a:pPr>
            <a:r>
              <a:rPr dirty="0" sz="900">
                <a:latin typeface="Calibri"/>
                <a:cs typeface="Calibri"/>
              </a:rPr>
              <a:t>3,4%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4408" y="2469895"/>
            <a:ext cx="661035" cy="3028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87960" marR="5080" indent="-175260">
              <a:lnSpc>
                <a:spcPct val="102200"/>
              </a:lnSpc>
              <a:spcBef>
                <a:spcPts val="75"/>
              </a:spcBef>
            </a:pPr>
            <a:r>
              <a:rPr dirty="0" sz="900" spc="-10">
                <a:latin typeface="Calibri"/>
                <a:cs typeface="Calibri"/>
              </a:rPr>
              <a:t>S</a:t>
            </a:r>
            <a:r>
              <a:rPr dirty="0" sz="900" spc="-5">
                <a:latin typeface="Calibri"/>
                <a:cs typeface="Calibri"/>
              </a:rPr>
              <a:t>pe</a:t>
            </a:r>
            <a:r>
              <a:rPr dirty="0" sz="900">
                <a:latin typeface="Calibri"/>
                <a:cs typeface="Calibri"/>
              </a:rPr>
              <a:t>c</a:t>
            </a:r>
            <a:r>
              <a:rPr dirty="0" sz="900" spc="-5">
                <a:latin typeface="Calibri"/>
                <a:cs typeface="Calibri"/>
              </a:rPr>
              <a:t>i</a:t>
            </a:r>
            <a:r>
              <a:rPr dirty="0" sz="900">
                <a:latin typeface="Calibri"/>
                <a:cs typeface="Calibri"/>
              </a:rPr>
              <a:t>al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REP</a:t>
            </a:r>
            <a:r>
              <a:rPr dirty="0" sz="900" spc="10">
                <a:latin typeface="Calibri"/>
                <a:cs typeface="Calibri"/>
              </a:rPr>
              <a:t>O</a:t>
            </a:r>
            <a:r>
              <a:rPr dirty="0" sz="900">
                <a:latin typeface="Calibri"/>
                <a:cs typeface="Calibri"/>
              </a:rPr>
              <a:t>;  </a:t>
            </a:r>
            <a:r>
              <a:rPr dirty="0" sz="900">
                <a:latin typeface="Calibri"/>
                <a:cs typeface="Calibri"/>
              </a:rPr>
              <a:t>96,6%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07226" y="1135344"/>
            <a:ext cx="2635358" cy="1546938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749290" y="941323"/>
            <a:ext cx="56134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REP</a:t>
            </a:r>
            <a:r>
              <a:rPr dirty="0" sz="900" spc="5">
                <a:latin typeface="Calibri"/>
                <a:cs typeface="Calibri"/>
              </a:rPr>
              <a:t>O</a:t>
            </a:r>
            <a:r>
              <a:rPr dirty="0" sz="900">
                <a:latin typeface="Calibri"/>
                <a:cs typeface="Calibri"/>
              </a:rPr>
              <a:t>;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7,1%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91785" y="1941397"/>
            <a:ext cx="679450" cy="3035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Sell/Buy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Back;</a:t>
            </a:r>
            <a:endParaRPr sz="9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sz="900">
                <a:latin typeface="Calibri"/>
                <a:cs typeface="Calibri"/>
              </a:rPr>
              <a:t>92,9%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151820" y="2877311"/>
            <a:ext cx="3190240" cy="2257425"/>
            <a:chOff x="2151820" y="2877311"/>
            <a:chExt cx="3190240" cy="2257425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51820" y="3037331"/>
              <a:ext cx="3189867" cy="186994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233416" y="3407663"/>
              <a:ext cx="0" cy="111760"/>
            </a:xfrm>
            <a:custGeom>
              <a:avLst/>
              <a:gdLst/>
              <a:ahLst/>
              <a:cxnLst/>
              <a:rect l="l" t="t" r="r" b="b"/>
              <a:pathLst>
                <a:path w="0" h="111760">
                  <a:moveTo>
                    <a:pt x="0" y="111251"/>
                  </a:moveTo>
                  <a:lnTo>
                    <a:pt x="0" y="57911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B7C2D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125724" y="4840223"/>
              <a:ext cx="62865" cy="289560"/>
            </a:xfrm>
            <a:custGeom>
              <a:avLst/>
              <a:gdLst/>
              <a:ahLst/>
              <a:cxnLst/>
              <a:rect l="l" t="t" r="r" b="b"/>
              <a:pathLst>
                <a:path w="62864" h="289560">
                  <a:moveTo>
                    <a:pt x="0" y="0"/>
                  </a:moveTo>
                  <a:lnTo>
                    <a:pt x="6096" y="289559"/>
                  </a:lnTo>
                  <a:lnTo>
                    <a:pt x="62484" y="289559"/>
                  </a:lnTo>
                </a:path>
              </a:pathLst>
            </a:custGeom>
            <a:ln w="9144">
              <a:solidFill>
                <a:srgbClr val="B7C2D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967228" y="4826507"/>
              <a:ext cx="99060" cy="151130"/>
            </a:xfrm>
            <a:custGeom>
              <a:avLst/>
              <a:gdLst/>
              <a:ahLst/>
              <a:cxnLst/>
              <a:rect l="l" t="t" r="r" b="b"/>
              <a:pathLst>
                <a:path w="99060" h="151129">
                  <a:moveTo>
                    <a:pt x="99060" y="0"/>
                  </a:moveTo>
                  <a:lnTo>
                    <a:pt x="57912" y="150876"/>
                  </a:lnTo>
                  <a:lnTo>
                    <a:pt x="0" y="150876"/>
                  </a:lnTo>
                </a:path>
              </a:pathLst>
            </a:custGeom>
            <a:ln w="9144">
              <a:solidFill>
                <a:srgbClr val="B7C2D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395728" y="4815839"/>
              <a:ext cx="628015" cy="9525"/>
            </a:xfrm>
            <a:custGeom>
              <a:avLst/>
              <a:gdLst/>
              <a:ahLst/>
              <a:cxnLst/>
              <a:rect l="l" t="t" r="r" b="b"/>
              <a:pathLst>
                <a:path w="628014" h="9525">
                  <a:moveTo>
                    <a:pt x="627888" y="0"/>
                  </a:moveTo>
                  <a:lnTo>
                    <a:pt x="57911" y="9143"/>
                  </a:lnTo>
                  <a:lnTo>
                    <a:pt x="0" y="9143"/>
                  </a:lnTo>
                </a:path>
              </a:pathLst>
            </a:custGeom>
            <a:ln w="9144">
              <a:solidFill>
                <a:srgbClr val="B7C2D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225040" y="3438143"/>
              <a:ext cx="32384" cy="88900"/>
            </a:xfrm>
            <a:custGeom>
              <a:avLst/>
              <a:gdLst/>
              <a:ahLst/>
              <a:cxnLst/>
              <a:rect l="l" t="t" r="r" b="b"/>
              <a:pathLst>
                <a:path w="32385" h="88900">
                  <a:moveTo>
                    <a:pt x="32004" y="88392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B7C2D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3395472" y="2939795"/>
              <a:ext cx="312420" cy="102235"/>
            </a:xfrm>
            <a:custGeom>
              <a:avLst/>
              <a:gdLst/>
              <a:ahLst/>
              <a:cxnLst/>
              <a:rect l="l" t="t" r="r" b="b"/>
              <a:pathLst>
                <a:path w="312420" h="102235">
                  <a:moveTo>
                    <a:pt x="312420" y="102107"/>
                  </a:moveTo>
                  <a:lnTo>
                    <a:pt x="57912" y="0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B7C2D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745992" y="2881883"/>
              <a:ext cx="576580" cy="160020"/>
            </a:xfrm>
            <a:custGeom>
              <a:avLst/>
              <a:gdLst/>
              <a:ahLst/>
              <a:cxnLst/>
              <a:rect l="l" t="t" r="r" b="b"/>
              <a:pathLst>
                <a:path w="576579" h="160019">
                  <a:moveTo>
                    <a:pt x="0" y="160019"/>
                  </a:moveTo>
                  <a:lnTo>
                    <a:pt x="0" y="79247"/>
                  </a:lnTo>
                  <a:lnTo>
                    <a:pt x="0" y="21335"/>
                  </a:lnTo>
                </a:path>
                <a:path w="576579" h="160019">
                  <a:moveTo>
                    <a:pt x="0" y="160019"/>
                  </a:moveTo>
                  <a:lnTo>
                    <a:pt x="518159" y="0"/>
                  </a:lnTo>
                  <a:lnTo>
                    <a:pt x="576072" y="0"/>
                  </a:lnTo>
                </a:path>
              </a:pathLst>
            </a:custGeom>
            <a:ln w="9144">
              <a:solidFill>
                <a:srgbClr val="B7C2D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5176265" y="3250818"/>
            <a:ext cx="698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1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dzień;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44,0%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00473" y="4886350"/>
            <a:ext cx="5384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2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dni;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1,5%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33698" y="4314850"/>
            <a:ext cx="5384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3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dni;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9,7%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95320" y="5000650"/>
            <a:ext cx="5384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4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dni;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0,6%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23541" y="4848250"/>
            <a:ext cx="5384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5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dni;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0,6%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52041" y="4695850"/>
            <a:ext cx="5384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6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dni;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0,3%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14297" y="3311143"/>
            <a:ext cx="59626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7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dni;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42,5%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52420" y="2809493"/>
            <a:ext cx="5384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8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dni;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0,9%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71798" y="2742691"/>
            <a:ext cx="5384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9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dni;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0,0%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329176" y="2752089"/>
            <a:ext cx="59626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11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dni;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0,0%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720" y="316229"/>
            <a:ext cx="3020695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>
                <a:solidFill>
                  <a:srgbClr val="00498A"/>
                </a:solidFill>
              </a:rPr>
              <a:t>Catalyst</a:t>
            </a:r>
            <a:r>
              <a:rPr dirty="0" spc="15">
                <a:solidFill>
                  <a:srgbClr val="00498A"/>
                </a:solidFill>
              </a:rPr>
              <a:t> </a:t>
            </a:r>
            <a:r>
              <a:rPr dirty="0" spc="-5">
                <a:solidFill>
                  <a:srgbClr val="00498A"/>
                </a:solidFill>
              </a:rPr>
              <a:t>–</a:t>
            </a:r>
            <a:r>
              <a:rPr dirty="0" spc="5">
                <a:solidFill>
                  <a:srgbClr val="00498A"/>
                </a:solidFill>
              </a:rPr>
              <a:t> </a:t>
            </a:r>
            <a:r>
              <a:rPr dirty="0" spc="-10">
                <a:solidFill>
                  <a:srgbClr val="00498A"/>
                </a:solidFill>
              </a:rPr>
              <a:t>kluczowe</a:t>
            </a:r>
            <a:r>
              <a:rPr dirty="0" spc="20">
                <a:solidFill>
                  <a:srgbClr val="00498A"/>
                </a:solidFill>
              </a:rPr>
              <a:t> </a:t>
            </a:r>
            <a:r>
              <a:rPr dirty="0" spc="-10">
                <a:solidFill>
                  <a:srgbClr val="00498A"/>
                </a:solidFill>
              </a:rPr>
              <a:t>liczby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58888" y="5000040"/>
            <a:ext cx="123189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solidFill>
                  <a:srgbClr val="FFFFFF"/>
                </a:solidFill>
                <a:latin typeface="Verdana"/>
                <a:cs typeface="Verdana"/>
              </a:rPr>
              <a:t>11</a:t>
            </a:r>
            <a:endParaRPr sz="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89658" y="1006550"/>
            <a:ext cx="5781675" cy="37915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solidFill>
                  <a:srgbClr val="0073AC"/>
                </a:solidFill>
                <a:latin typeface="Arial"/>
                <a:cs typeface="Arial"/>
              </a:rPr>
              <a:t>146</a:t>
            </a:r>
            <a:r>
              <a:rPr dirty="0" sz="1400" spc="-30" b="1">
                <a:solidFill>
                  <a:srgbClr val="0073AC"/>
                </a:solidFill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–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liczba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notowanych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emitentów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nieskarbowych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0073AC"/>
                </a:solidFill>
                <a:latin typeface="Arial"/>
                <a:cs typeface="Arial"/>
              </a:rPr>
              <a:t>504</a:t>
            </a:r>
            <a:r>
              <a:rPr dirty="0" sz="1400" spc="-25" b="1">
                <a:solidFill>
                  <a:srgbClr val="0073AC"/>
                </a:solidFill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–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liczba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notowanych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serii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obligacji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nieskarbowych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0073AC"/>
                </a:solidFill>
                <a:latin typeface="Arial"/>
                <a:cs typeface="Arial"/>
              </a:rPr>
              <a:t>87</a:t>
            </a:r>
            <a:r>
              <a:rPr dirty="0" sz="1400" spc="-25" b="1">
                <a:solidFill>
                  <a:srgbClr val="0073AC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73AC"/>
                </a:solidFill>
                <a:latin typeface="Arial"/>
                <a:cs typeface="Arial"/>
              </a:rPr>
              <a:t>mld</a:t>
            </a:r>
            <a:r>
              <a:rPr dirty="0" sz="1400" spc="-15" b="1">
                <a:solidFill>
                  <a:srgbClr val="0073AC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73AC"/>
                </a:solidFill>
                <a:latin typeface="Arial"/>
                <a:cs typeface="Arial"/>
              </a:rPr>
              <a:t>zł</a:t>
            </a:r>
            <a:r>
              <a:rPr dirty="0" sz="1400" spc="375" b="1">
                <a:solidFill>
                  <a:srgbClr val="0073AC"/>
                </a:solidFill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-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wartość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notowanych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obligacji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nieskarbowych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200000"/>
              </a:lnSpc>
              <a:spcBef>
                <a:spcPts val="5"/>
              </a:spcBef>
            </a:pPr>
            <a:r>
              <a:rPr dirty="0" sz="1400" spc="-5" b="1">
                <a:solidFill>
                  <a:srgbClr val="0073AC"/>
                </a:solidFill>
                <a:latin typeface="Arial"/>
                <a:cs typeface="Arial"/>
              </a:rPr>
              <a:t>1,85 </a:t>
            </a:r>
            <a:r>
              <a:rPr dirty="0" sz="1400" b="1">
                <a:solidFill>
                  <a:srgbClr val="0073AC"/>
                </a:solidFill>
                <a:latin typeface="Arial"/>
                <a:cs typeface="Arial"/>
              </a:rPr>
              <a:t>mld zł </a:t>
            </a:r>
            <a:r>
              <a:rPr dirty="0" sz="1400">
                <a:latin typeface="Arial"/>
                <a:cs typeface="Arial"/>
              </a:rPr>
              <a:t>- </a:t>
            </a:r>
            <a:r>
              <a:rPr dirty="0" sz="1400" spc="-5">
                <a:latin typeface="Arial"/>
                <a:cs typeface="Arial"/>
              </a:rPr>
              <a:t>wartość emisji publicznych </a:t>
            </a:r>
            <a:r>
              <a:rPr dirty="0" sz="1400">
                <a:latin typeface="Arial"/>
                <a:cs typeface="Arial"/>
              </a:rPr>
              <a:t>w </a:t>
            </a:r>
            <a:r>
              <a:rPr dirty="0" sz="1400" spc="-5">
                <a:latin typeface="Arial"/>
                <a:cs typeface="Arial"/>
              </a:rPr>
              <a:t>2017 </a:t>
            </a:r>
            <a:r>
              <a:rPr dirty="0" sz="1400">
                <a:latin typeface="Arial"/>
                <a:cs typeface="Arial"/>
              </a:rPr>
              <a:t>roku </a:t>
            </a:r>
            <a:r>
              <a:rPr dirty="0" sz="1400" spc="-15" b="1">
                <a:solidFill>
                  <a:srgbClr val="0073AC"/>
                </a:solidFill>
                <a:latin typeface="Arial"/>
                <a:cs typeface="Arial"/>
              </a:rPr>
              <a:t>(popyt </a:t>
            </a:r>
            <a:r>
              <a:rPr dirty="0" sz="1400" spc="-5" b="1">
                <a:solidFill>
                  <a:srgbClr val="0073AC"/>
                </a:solidFill>
                <a:latin typeface="Arial"/>
                <a:cs typeface="Arial"/>
              </a:rPr>
              <a:t>3,07 </a:t>
            </a:r>
            <a:r>
              <a:rPr dirty="0" sz="1400" b="1">
                <a:solidFill>
                  <a:srgbClr val="0073AC"/>
                </a:solidFill>
                <a:latin typeface="Arial"/>
                <a:cs typeface="Arial"/>
              </a:rPr>
              <a:t>mld zł) </a:t>
            </a:r>
            <a:r>
              <a:rPr dirty="0" sz="1400" spc="-375" b="1">
                <a:solidFill>
                  <a:srgbClr val="0073AC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73AC"/>
                </a:solidFill>
                <a:latin typeface="Arial"/>
                <a:cs typeface="Arial"/>
              </a:rPr>
              <a:t>165</a:t>
            </a:r>
            <a:r>
              <a:rPr dirty="0" sz="1400" spc="-20" b="1">
                <a:solidFill>
                  <a:srgbClr val="0073AC"/>
                </a:solidFill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–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liczba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wprowadzonych </a:t>
            </a:r>
            <a:r>
              <a:rPr dirty="0" sz="1400" spc="-5">
                <a:latin typeface="Arial"/>
                <a:cs typeface="Arial"/>
              </a:rPr>
              <a:t>serii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obligacji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2017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 b="1">
                <a:solidFill>
                  <a:srgbClr val="0073AC"/>
                </a:solidFill>
                <a:latin typeface="Arial"/>
                <a:cs typeface="Arial"/>
              </a:rPr>
              <a:t>21</a:t>
            </a:r>
            <a:r>
              <a:rPr dirty="0" sz="1400" spc="-25" b="1">
                <a:solidFill>
                  <a:srgbClr val="0073AC"/>
                </a:solidFill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–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liczba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podmiotów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debiutujących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na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Catalyst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2017</a:t>
            </a:r>
            <a:endParaRPr sz="1400">
              <a:latin typeface="Arial"/>
              <a:cs typeface="Arial"/>
            </a:endParaRPr>
          </a:p>
          <a:p>
            <a:pPr marL="12700" marR="1511300">
              <a:lnSpc>
                <a:spcPct val="200100"/>
              </a:lnSpc>
              <a:spcBef>
                <a:spcPts val="1075"/>
              </a:spcBef>
            </a:pPr>
            <a:r>
              <a:rPr dirty="0" sz="1400" b="1">
                <a:solidFill>
                  <a:srgbClr val="6F2F9F"/>
                </a:solidFill>
                <a:latin typeface="Arial"/>
                <a:cs typeface="Arial"/>
              </a:rPr>
              <a:t>1,1</a:t>
            </a:r>
            <a:r>
              <a:rPr dirty="0" sz="1400" spc="25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6F2F9F"/>
                </a:solidFill>
                <a:latin typeface="Arial"/>
                <a:cs typeface="Arial"/>
              </a:rPr>
              <a:t>mln</a:t>
            </a:r>
            <a:r>
              <a:rPr dirty="0" sz="1400" spc="25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6F2F9F"/>
                </a:solidFill>
                <a:latin typeface="Arial"/>
                <a:cs typeface="Arial"/>
              </a:rPr>
              <a:t>zł</a:t>
            </a:r>
            <a:r>
              <a:rPr dirty="0" sz="1400" spc="40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–</a:t>
            </a:r>
            <a:r>
              <a:rPr dirty="0" sz="1400" spc="4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najniższa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wartość</a:t>
            </a:r>
            <a:r>
              <a:rPr dirty="0" sz="1400" spc="2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notowanych</a:t>
            </a:r>
            <a:r>
              <a:rPr dirty="0" sz="1400" spc="3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emisji 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6F2F9F"/>
                </a:solidFill>
                <a:latin typeface="Arial"/>
                <a:cs typeface="Arial"/>
              </a:rPr>
              <a:t>51,3 </a:t>
            </a:r>
            <a:r>
              <a:rPr dirty="0" sz="1400" b="1">
                <a:solidFill>
                  <a:srgbClr val="6F2F9F"/>
                </a:solidFill>
                <a:latin typeface="Arial"/>
                <a:cs typeface="Arial"/>
              </a:rPr>
              <a:t>mln zł </a:t>
            </a:r>
            <a:r>
              <a:rPr dirty="0" sz="1400">
                <a:latin typeface="Arial"/>
                <a:cs typeface="Arial"/>
              </a:rPr>
              <a:t>– średnia </a:t>
            </a:r>
            <a:r>
              <a:rPr dirty="0" sz="1400" spc="-5">
                <a:latin typeface="Arial"/>
                <a:cs typeface="Arial"/>
              </a:rPr>
              <a:t>wartość notowanych emisji 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6F2F9F"/>
                </a:solidFill>
                <a:latin typeface="Arial"/>
                <a:cs typeface="Arial"/>
              </a:rPr>
              <a:t>2,250</a:t>
            </a:r>
            <a:r>
              <a:rPr dirty="0" sz="1400" spc="-35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6F2F9F"/>
                </a:solidFill>
                <a:latin typeface="Arial"/>
                <a:cs typeface="Arial"/>
              </a:rPr>
              <a:t>mld</a:t>
            </a:r>
            <a:r>
              <a:rPr dirty="0" sz="1400" spc="-20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6F2F9F"/>
                </a:solidFill>
                <a:latin typeface="Arial"/>
                <a:cs typeface="Arial"/>
              </a:rPr>
              <a:t>zł</a:t>
            </a:r>
            <a:r>
              <a:rPr dirty="0" sz="1400" spc="-5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–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najwyższa</a:t>
            </a:r>
            <a:r>
              <a:rPr dirty="0" sz="1400" spc="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wartość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notowanych</a:t>
            </a:r>
            <a:r>
              <a:rPr dirty="0" sz="1400" spc="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emisji*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1583" y="1636775"/>
            <a:ext cx="691896" cy="69341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1801" y="3860989"/>
            <a:ext cx="688421" cy="688421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20725" y="5056428"/>
            <a:ext cx="94106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latin typeface="Times New Roman"/>
                <a:cs typeface="Times New Roman"/>
              </a:rPr>
              <a:t>*bez</a:t>
            </a:r>
            <a:r>
              <a:rPr dirty="0" sz="900" spc="-1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obligacji</a:t>
            </a:r>
            <a:r>
              <a:rPr dirty="0" sz="900" spc="-25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BGK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720" y="316229"/>
            <a:ext cx="1934845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>
                <a:solidFill>
                  <a:srgbClr val="00498A"/>
                </a:solidFill>
              </a:rPr>
              <a:t>Catalyst</a:t>
            </a:r>
            <a:r>
              <a:rPr dirty="0" spc="-10">
                <a:solidFill>
                  <a:srgbClr val="00498A"/>
                </a:solidFill>
              </a:rPr>
              <a:t> </a:t>
            </a:r>
            <a:r>
              <a:rPr dirty="0" spc="-5">
                <a:solidFill>
                  <a:srgbClr val="00498A"/>
                </a:solidFill>
              </a:rPr>
              <a:t>-</a:t>
            </a:r>
            <a:r>
              <a:rPr dirty="0" spc="-20">
                <a:solidFill>
                  <a:srgbClr val="00498A"/>
                </a:solidFill>
              </a:rPr>
              <a:t> </a:t>
            </a:r>
            <a:r>
              <a:rPr dirty="0" spc="-5">
                <a:solidFill>
                  <a:srgbClr val="00498A"/>
                </a:solidFill>
              </a:rPr>
              <a:t>obroty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58888" y="5000040"/>
            <a:ext cx="123189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solidFill>
                  <a:srgbClr val="FFFFFF"/>
                </a:solidFill>
                <a:latin typeface="Verdana"/>
                <a:cs typeface="Verdana"/>
              </a:rPr>
              <a:t>12</a:t>
            </a:r>
            <a:endParaRPr sz="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8244" y="935735"/>
            <a:ext cx="6772909" cy="692150"/>
          </a:xfrm>
          <a:prstGeom prst="rect">
            <a:avLst/>
          </a:prstGeom>
          <a:solidFill>
            <a:srgbClr val="B8D4EB"/>
          </a:solidFill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2538095" marR="427990" indent="-2103755">
              <a:lnSpc>
                <a:spcPct val="100000"/>
              </a:lnSpc>
            </a:pPr>
            <a:r>
              <a:rPr dirty="0" sz="1000" spc="-10" b="1">
                <a:latin typeface="Verdana"/>
                <a:cs typeface="Verdana"/>
              </a:rPr>
              <a:t>Struktura</a:t>
            </a:r>
            <a:r>
              <a:rPr dirty="0" sz="1000" spc="20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wartości</a:t>
            </a:r>
            <a:r>
              <a:rPr dirty="0" sz="1000" spc="10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obrotów</a:t>
            </a:r>
            <a:r>
              <a:rPr dirty="0" sz="1000" spc="25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sesyjnych</a:t>
            </a:r>
            <a:r>
              <a:rPr dirty="0" sz="1000" spc="25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obligacjami</a:t>
            </a:r>
            <a:r>
              <a:rPr dirty="0" sz="1000" spc="25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notowanymi</a:t>
            </a:r>
            <a:r>
              <a:rPr dirty="0" sz="1000" spc="20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na</a:t>
            </a:r>
            <a:r>
              <a:rPr dirty="0" sz="1000" spc="5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Catalyst</a:t>
            </a:r>
            <a:r>
              <a:rPr dirty="0" sz="1000" spc="5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według </a:t>
            </a:r>
            <a:r>
              <a:rPr dirty="0" sz="1000" spc="-325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rodzajów</a:t>
            </a:r>
            <a:r>
              <a:rPr dirty="0" sz="1000" spc="5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instrumentów</a:t>
            </a:r>
            <a:endParaRPr sz="10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772155" y="2096515"/>
            <a:ext cx="1970405" cy="1993900"/>
            <a:chOff x="2772155" y="2096515"/>
            <a:chExt cx="1970405" cy="1993900"/>
          </a:xfrm>
        </p:grpSpPr>
        <p:sp>
          <p:nvSpPr>
            <p:cNvPr id="6" name="object 6"/>
            <p:cNvSpPr/>
            <p:nvPr/>
          </p:nvSpPr>
          <p:spPr>
            <a:xfrm>
              <a:off x="3594988" y="2096515"/>
              <a:ext cx="1147445" cy="1924685"/>
            </a:xfrm>
            <a:custGeom>
              <a:avLst/>
              <a:gdLst/>
              <a:ahLst/>
              <a:cxnLst/>
              <a:rect l="l" t="t" r="r" b="b"/>
              <a:pathLst>
                <a:path w="1147445" h="1924685">
                  <a:moveTo>
                    <a:pt x="184785" y="0"/>
                  </a:moveTo>
                  <a:lnTo>
                    <a:pt x="184785" y="962151"/>
                  </a:lnTo>
                  <a:lnTo>
                    <a:pt x="0" y="1906396"/>
                  </a:lnTo>
                  <a:lnTo>
                    <a:pt x="47350" y="1914460"/>
                  </a:lnTo>
                  <a:lnTo>
                    <a:pt x="94548" y="1920133"/>
                  </a:lnTo>
                  <a:lnTo>
                    <a:pt x="141529" y="1923456"/>
                  </a:lnTo>
                  <a:lnTo>
                    <a:pt x="188227" y="1924475"/>
                  </a:lnTo>
                  <a:lnTo>
                    <a:pt x="234578" y="1923232"/>
                  </a:lnTo>
                  <a:lnTo>
                    <a:pt x="280518" y="1919771"/>
                  </a:lnTo>
                  <a:lnTo>
                    <a:pt x="325982" y="1914136"/>
                  </a:lnTo>
                  <a:lnTo>
                    <a:pt x="370905" y="1906370"/>
                  </a:lnTo>
                  <a:lnTo>
                    <a:pt x="415222" y="1896517"/>
                  </a:lnTo>
                  <a:lnTo>
                    <a:pt x="458869" y="1884619"/>
                  </a:lnTo>
                  <a:lnTo>
                    <a:pt x="501781" y="1870722"/>
                  </a:lnTo>
                  <a:lnTo>
                    <a:pt x="543894" y="1854867"/>
                  </a:lnTo>
                  <a:lnTo>
                    <a:pt x="585142" y="1837099"/>
                  </a:lnTo>
                  <a:lnTo>
                    <a:pt x="625462" y="1817461"/>
                  </a:lnTo>
                  <a:lnTo>
                    <a:pt x="664788" y="1795997"/>
                  </a:lnTo>
                  <a:lnTo>
                    <a:pt x="703055" y="1772750"/>
                  </a:lnTo>
                  <a:lnTo>
                    <a:pt x="740200" y="1747764"/>
                  </a:lnTo>
                  <a:lnTo>
                    <a:pt x="776157" y="1721082"/>
                  </a:lnTo>
                  <a:lnTo>
                    <a:pt x="810862" y="1692747"/>
                  </a:lnTo>
                  <a:lnTo>
                    <a:pt x="844250" y="1662804"/>
                  </a:lnTo>
                  <a:lnTo>
                    <a:pt x="876257" y="1631296"/>
                  </a:lnTo>
                  <a:lnTo>
                    <a:pt x="906817" y="1598265"/>
                  </a:lnTo>
                  <a:lnTo>
                    <a:pt x="935866" y="1563757"/>
                  </a:lnTo>
                  <a:lnTo>
                    <a:pt x="963340" y="1527813"/>
                  </a:lnTo>
                  <a:lnTo>
                    <a:pt x="989173" y="1490479"/>
                  </a:lnTo>
                  <a:lnTo>
                    <a:pt x="1013302" y="1451796"/>
                  </a:lnTo>
                  <a:lnTo>
                    <a:pt x="1035661" y="1411809"/>
                  </a:lnTo>
                  <a:lnTo>
                    <a:pt x="1056185" y="1370562"/>
                  </a:lnTo>
                  <a:lnTo>
                    <a:pt x="1074811" y="1328097"/>
                  </a:lnTo>
                  <a:lnTo>
                    <a:pt x="1091472" y="1284459"/>
                  </a:lnTo>
                  <a:lnTo>
                    <a:pt x="1106106" y="1239690"/>
                  </a:lnTo>
                  <a:lnTo>
                    <a:pt x="1118647" y="1193835"/>
                  </a:lnTo>
                  <a:lnTo>
                    <a:pt x="1129030" y="1146936"/>
                  </a:lnTo>
                  <a:lnTo>
                    <a:pt x="1137101" y="1099586"/>
                  </a:lnTo>
                  <a:lnTo>
                    <a:pt x="1142781" y="1052388"/>
                  </a:lnTo>
                  <a:lnTo>
                    <a:pt x="1146112" y="1005407"/>
                  </a:lnTo>
                  <a:lnTo>
                    <a:pt x="1147138" y="958709"/>
                  </a:lnTo>
                  <a:lnTo>
                    <a:pt x="1145902" y="912358"/>
                  </a:lnTo>
                  <a:lnTo>
                    <a:pt x="1142448" y="866418"/>
                  </a:lnTo>
                  <a:lnTo>
                    <a:pt x="1136819" y="820954"/>
                  </a:lnTo>
                  <a:lnTo>
                    <a:pt x="1129059" y="776031"/>
                  </a:lnTo>
                  <a:lnTo>
                    <a:pt x="1119211" y="731714"/>
                  </a:lnTo>
                  <a:lnTo>
                    <a:pt x="1107320" y="688067"/>
                  </a:lnTo>
                  <a:lnTo>
                    <a:pt x="1093427" y="645155"/>
                  </a:lnTo>
                  <a:lnTo>
                    <a:pt x="1077578" y="603042"/>
                  </a:lnTo>
                  <a:lnTo>
                    <a:pt x="1059814" y="561794"/>
                  </a:lnTo>
                  <a:lnTo>
                    <a:pt x="1040181" y="521474"/>
                  </a:lnTo>
                  <a:lnTo>
                    <a:pt x="1018721" y="482148"/>
                  </a:lnTo>
                  <a:lnTo>
                    <a:pt x="995478" y="443881"/>
                  </a:lnTo>
                  <a:lnTo>
                    <a:pt x="970496" y="406736"/>
                  </a:lnTo>
                  <a:lnTo>
                    <a:pt x="943817" y="370779"/>
                  </a:lnTo>
                  <a:lnTo>
                    <a:pt x="915486" y="336074"/>
                  </a:lnTo>
                  <a:lnTo>
                    <a:pt x="885546" y="302686"/>
                  </a:lnTo>
                  <a:lnTo>
                    <a:pt x="854040" y="270679"/>
                  </a:lnTo>
                  <a:lnTo>
                    <a:pt x="821012" y="240119"/>
                  </a:lnTo>
                  <a:lnTo>
                    <a:pt x="786506" y="211070"/>
                  </a:lnTo>
                  <a:lnTo>
                    <a:pt x="750565" y="183596"/>
                  </a:lnTo>
                  <a:lnTo>
                    <a:pt x="713232" y="157763"/>
                  </a:lnTo>
                  <a:lnTo>
                    <a:pt x="674551" y="133634"/>
                  </a:lnTo>
                  <a:lnTo>
                    <a:pt x="634566" y="111275"/>
                  </a:lnTo>
                  <a:lnTo>
                    <a:pt x="593319" y="90751"/>
                  </a:lnTo>
                  <a:lnTo>
                    <a:pt x="550856" y="72125"/>
                  </a:lnTo>
                  <a:lnTo>
                    <a:pt x="507218" y="55464"/>
                  </a:lnTo>
                  <a:lnTo>
                    <a:pt x="462450" y="40830"/>
                  </a:lnTo>
                  <a:lnTo>
                    <a:pt x="416595" y="28289"/>
                  </a:lnTo>
                  <a:lnTo>
                    <a:pt x="369697" y="17906"/>
                  </a:lnTo>
                  <a:lnTo>
                    <a:pt x="323820" y="10126"/>
                  </a:lnTo>
                  <a:lnTo>
                    <a:pt x="277669" y="4524"/>
                  </a:lnTo>
                  <a:lnTo>
                    <a:pt x="231304" y="1137"/>
                  </a:lnTo>
                  <a:lnTo>
                    <a:pt x="184785" y="0"/>
                  </a:lnTo>
                  <a:close/>
                </a:path>
              </a:pathLst>
            </a:custGeom>
            <a:solidFill>
              <a:srgbClr val="40305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319018" y="3058667"/>
              <a:ext cx="461009" cy="944244"/>
            </a:xfrm>
            <a:custGeom>
              <a:avLst/>
              <a:gdLst/>
              <a:ahLst/>
              <a:cxnLst/>
              <a:rect l="l" t="t" r="r" b="b"/>
              <a:pathLst>
                <a:path w="461010" h="944245">
                  <a:moveTo>
                    <a:pt x="460755" y="0"/>
                  </a:moveTo>
                  <a:lnTo>
                    <a:pt x="0" y="844550"/>
                  </a:lnTo>
                  <a:lnTo>
                    <a:pt x="43725" y="866980"/>
                  </a:lnTo>
                  <a:lnTo>
                    <a:pt x="88481" y="887132"/>
                  </a:lnTo>
                  <a:lnTo>
                    <a:pt x="134175" y="904970"/>
                  </a:lnTo>
                  <a:lnTo>
                    <a:pt x="180716" y="920458"/>
                  </a:lnTo>
                  <a:lnTo>
                    <a:pt x="228012" y="933561"/>
                  </a:lnTo>
                  <a:lnTo>
                    <a:pt x="275970" y="944244"/>
                  </a:lnTo>
                  <a:lnTo>
                    <a:pt x="460755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184270" y="3058667"/>
              <a:ext cx="595630" cy="844550"/>
            </a:xfrm>
            <a:custGeom>
              <a:avLst/>
              <a:gdLst/>
              <a:ahLst/>
              <a:cxnLst/>
              <a:rect l="l" t="t" r="r" b="b"/>
              <a:pathLst>
                <a:path w="595629" h="844550">
                  <a:moveTo>
                    <a:pt x="595502" y="0"/>
                  </a:moveTo>
                  <a:lnTo>
                    <a:pt x="0" y="755650"/>
                  </a:lnTo>
                  <a:lnTo>
                    <a:pt x="32287" y="780006"/>
                  </a:lnTo>
                  <a:lnTo>
                    <a:pt x="65516" y="802957"/>
                  </a:lnTo>
                  <a:lnTo>
                    <a:pt x="99673" y="824480"/>
                  </a:lnTo>
                  <a:lnTo>
                    <a:pt x="134746" y="844550"/>
                  </a:lnTo>
                  <a:lnTo>
                    <a:pt x="5955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100958" y="3058667"/>
              <a:ext cx="678815" cy="755650"/>
            </a:xfrm>
            <a:custGeom>
              <a:avLst/>
              <a:gdLst/>
              <a:ahLst/>
              <a:cxnLst/>
              <a:rect l="l" t="t" r="r" b="b"/>
              <a:pathLst>
                <a:path w="678814" h="755650">
                  <a:moveTo>
                    <a:pt x="678814" y="0"/>
                  </a:moveTo>
                  <a:lnTo>
                    <a:pt x="0" y="681736"/>
                  </a:lnTo>
                  <a:lnTo>
                    <a:pt x="20000" y="701089"/>
                  </a:lnTo>
                  <a:lnTo>
                    <a:pt x="40560" y="719883"/>
                  </a:lnTo>
                  <a:lnTo>
                    <a:pt x="61668" y="738082"/>
                  </a:lnTo>
                  <a:lnTo>
                    <a:pt x="83311" y="755650"/>
                  </a:lnTo>
                  <a:lnTo>
                    <a:pt x="678814" y="0"/>
                  </a:lnTo>
                  <a:close/>
                </a:path>
              </a:pathLst>
            </a:custGeom>
            <a:solidFill>
              <a:srgbClr val="B3A1C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817748" y="2096515"/>
              <a:ext cx="962025" cy="1644014"/>
            </a:xfrm>
            <a:custGeom>
              <a:avLst/>
              <a:gdLst/>
              <a:ahLst/>
              <a:cxnLst/>
              <a:rect l="l" t="t" r="r" b="b"/>
              <a:pathLst>
                <a:path w="962025" h="1644014">
                  <a:moveTo>
                    <a:pt x="962025" y="0"/>
                  </a:moveTo>
                  <a:lnTo>
                    <a:pt x="914016" y="1177"/>
                  </a:lnTo>
                  <a:lnTo>
                    <a:pt x="866616" y="4673"/>
                  </a:lnTo>
                  <a:lnTo>
                    <a:pt x="819879" y="10432"/>
                  </a:lnTo>
                  <a:lnTo>
                    <a:pt x="773862" y="18399"/>
                  </a:lnTo>
                  <a:lnTo>
                    <a:pt x="728619" y="28519"/>
                  </a:lnTo>
                  <a:lnTo>
                    <a:pt x="684205" y="40737"/>
                  </a:lnTo>
                  <a:lnTo>
                    <a:pt x="640675" y="54998"/>
                  </a:lnTo>
                  <a:lnTo>
                    <a:pt x="598085" y="71246"/>
                  </a:lnTo>
                  <a:lnTo>
                    <a:pt x="556490" y="89427"/>
                  </a:lnTo>
                  <a:lnTo>
                    <a:pt x="515944" y="109484"/>
                  </a:lnTo>
                  <a:lnTo>
                    <a:pt x="476504" y="131365"/>
                  </a:lnTo>
                  <a:lnTo>
                    <a:pt x="438223" y="155012"/>
                  </a:lnTo>
                  <a:lnTo>
                    <a:pt x="401158" y="180371"/>
                  </a:lnTo>
                  <a:lnTo>
                    <a:pt x="365363" y="207386"/>
                  </a:lnTo>
                  <a:lnTo>
                    <a:pt x="330894" y="236004"/>
                  </a:lnTo>
                  <a:lnTo>
                    <a:pt x="297806" y="266168"/>
                  </a:lnTo>
                  <a:lnTo>
                    <a:pt x="266153" y="297823"/>
                  </a:lnTo>
                  <a:lnTo>
                    <a:pt x="235992" y="330915"/>
                  </a:lnTo>
                  <a:lnTo>
                    <a:pt x="207377" y="365387"/>
                  </a:lnTo>
                  <a:lnTo>
                    <a:pt x="180363" y="401186"/>
                  </a:lnTo>
                  <a:lnTo>
                    <a:pt x="155006" y="438256"/>
                  </a:lnTo>
                  <a:lnTo>
                    <a:pt x="131360" y="476541"/>
                  </a:lnTo>
                  <a:lnTo>
                    <a:pt x="109481" y="515987"/>
                  </a:lnTo>
                  <a:lnTo>
                    <a:pt x="89424" y="556538"/>
                  </a:lnTo>
                  <a:lnTo>
                    <a:pt x="71244" y="598140"/>
                  </a:lnTo>
                  <a:lnTo>
                    <a:pt x="54997" y="640737"/>
                  </a:lnTo>
                  <a:lnTo>
                    <a:pt x="40736" y="684274"/>
                  </a:lnTo>
                  <a:lnTo>
                    <a:pt x="28519" y="728696"/>
                  </a:lnTo>
                  <a:lnTo>
                    <a:pt x="18399" y="773948"/>
                  </a:lnTo>
                  <a:lnTo>
                    <a:pt x="10432" y="819975"/>
                  </a:lnTo>
                  <a:lnTo>
                    <a:pt x="4673" y="866721"/>
                  </a:lnTo>
                  <a:lnTo>
                    <a:pt x="1177" y="914132"/>
                  </a:lnTo>
                  <a:lnTo>
                    <a:pt x="0" y="962151"/>
                  </a:lnTo>
                  <a:lnTo>
                    <a:pt x="1351" y="1013174"/>
                  </a:lnTo>
                  <a:lnTo>
                    <a:pt x="5379" y="1063817"/>
                  </a:lnTo>
                  <a:lnTo>
                    <a:pt x="12043" y="1113983"/>
                  </a:lnTo>
                  <a:lnTo>
                    <a:pt x="21304" y="1163576"/>
                  </a:lnTo>
                  <a:lnTo>
                    <a:pt x="33123" y="1212501"/>
                  </a:lnTo>
                  <a:lnTo>
                    <a:pt x="47459" y="1260662"/>
                  </a:lnTo>
                  <a:lnTo>
                    <a:pt x="64272" y="1307963"/>
                  </a:lnTo>
                  <a:lnTo>
                    <a:pt x="83524" y="1354308"/>
                  </a:lnTo>
                  <a:lnTo>
                    <a:pt x="105174" y="1399600"/>
                  </a:lnTo>
                  <a:lnTo>
                    <a:pt x="129182" y="1443745"/>
                  </a:lnTo>
                  <a:lnTo>
                    <a:pt x="155509" y="1486645"/>
                  </a:lnTo>
                  <a:lnTo>
                    <a:pt x="184115" y="1528206"/>
                  </a:lnTo>
                  <a:lnTo>
                    <a:pt x="214960" y="1568330"/>
                  </a:lnTo>
                  <a:lnTo>
                    <a:pt x="248005" y="1606923"/>
                  </a:lnTo>
                  <a:lnTo>
                    <a:pt x="283209" y="1643888"/>
                  </a:lnTo>
                  <a:lnTo>
                    <a:pt x="962025" y="962151"/>
                  </a:lnTo>
                  <a:lnTo>
                    <a:pt x="962025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180587" y="3861815"/>
              <a:ext cx="68580" cy="224154"/>
            </a:xfrm>
            <a:custGeom>
              <a:avLst/>
              <a:gdLst/>
              <a:ahLst/>
              <a:cxnLst/>
              <a:rect l="l" t="t" r="r" b="b"/>
              <a:pathLst>
                <a:path w="68580" h="224154">
                  <a:moveTo>
                    <a:pt x="68580" y="0"/>
                  </a:moveTo>
                  <a:lnTo>
                    <a:pt x="57912" y="224028"/>
                  </a:lnTo>
                  <a:lnTo>
                    <a:pt x="0" y="224028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776727" y="3777995"/>
              <a:ext cx="364490" cy="9525"/>
            </a:xfrm>
            <a:custGeom>
              <a:avLst/>
              <a:gdLst/>
              <a:ahLst/>
              <a:cxnLst/>
              <a:rect l="l" t="t" r="r" b="b"/>
              <a:pathLst>
                <a:path w="364489" h="9525">
                  <a:moveTo>
                    <a:pt x="364236" y="0"/>
                  </a:moveTo>
                  <a:lnTo>
                    <a:pt x="56388" y="9144"/>
                  </a:lnTo>
                  <a:lnTo>
                    <a:pt x="0" y="914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4059173" y="2923158"/>
            <a:ext cx="621030" cy="46863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algn="ctr" marL="12700" marR="5080">
              <a:lnSpc>
                <a:spcPct val="95500"/>
              </a:lnSpc>
              <a:spcBef>
                <a:spcPts val="150"/>
              </a:spcBef>
            </a:pPr>
            <a:r>
              <a:rPr dirty="0" sz="1000" spc="-5">
                <a:solidFill>
                  <a:srgbClr val="FFFFFF"/>
                </a:solidFill>
                <a:latin typeface="Arial Narrow"/>
                <a:cs typeface="Arial Narrow"/>
              </a:rPr>
              <a:t>obligacje </a:t>
            </a:r>
            <a:r>
              <a:rPr dirty="0" sz="100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Arial Narrow"/>
                <a:cs typeface="Arial Narrow"/>
              </a:rPr>
              <a:t>ko</a:t>
            </a:r>
            <a:r>
              <a:rPr dirty="0" sz="1000">
                <a:solidFill>
                  <a:srgbClr val="FFFFFF"/>
                </a:solidFill>
                <a:latin typeface="Arial Narrow"/>
                <a:cs typeface="Arial Narrow"/>
              </a:rPr>
              <a:t>r</a:t>
            </a:r>
            <a:r>
              <a:rPr dirty="0" sz="1000" spc="-5">
                <a:solidFill>
                  <a:srgbClr val="FFFFFF"/>
                </a:solidFill>
                <a:latin typeface="Arial Narrow"/>
                <a:cs typeface="Arial Narrow"/>
              </a:rPr>
              <a:t>po</a:t>
            </a:r>
            <a:r>
              <a:rPr dirty="0" sz="1000" spc="-5">
                <a:solidFill>
                  <a:srgbClr val="FFFFFF"/>
                </a:solidFill>
                <a:latin typeface="Arial Narrow"/>
                <a:cs typeface="Arial Narrow"/>
              </a:rPr>
              <a:t>r</a:t>
            </a:r>
            <a:r>
              <a:rPr dirty="0" sz="1000" spc="-5">
                <a:solidFill>
                  <a:srgbClr val="FFFFFF"/>
                </a:solidFill>
                <a:latin typeface="Arial Narrow"/>
                <a:cs typeface="Arial Narrow"/>
              </a:rPr>
              <a:t>acyjne  </a:t>
            </a:r>
            <a:r>
              <a:rPr dirty="0" sz="1000" spc="-5">
                <a:solidFill>
                  <a:srgbClr val="FFFFFF"/>
                </a:solidFill>
                <a:latin typeface="Arial Narrow"/>
                <a:cs typeface="Arial Narrow"/>
              </a:rPr>
              <a:t>53,1%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77565" y="3470528"/>
            <a:ext cx="590550" cy="46863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algn="ctr" marL="12700" marR="5080">
              <a:lnSpc>
                <a:spcPct val="95500"/>
              </a:lnSpc>
              <a:spcBef>
                <a:spcPts val="150"/>
              </a:spcBef>
            </a:pPr>
            <a:r>
              <a:rPr dirty="0" sz="1000" spc="-5">
                <a:solidFill>
                  <a:srgbClr val="FFFFFF"/>
                </a:solidFill>
                <a:latin typeface="Arial Narrow"/>
                <a:cs typeface="Arial Narrow"/>
              </a:rPr>
              <a:t>obligacje </a:t>
            </a:r>
            <a:r>
              <a:rPr dirty="0" sz="100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 Narrow"/>
                <a:cs typeface="Arial Narrow"/>
              </a:rPr>
              <a:t>sp</a:t>
            </a:r>
            <a:r>
              <a:rPr dirty="0" sz="1000" spc="-5">
                <a:solidFill>
                  <a:srgbClr val="FFFFFF"/>
                </a:solidFill>
                <a:latin typeface="Arial Narrow"/>
                <a:cs typeface="Arial Narrow"/>
              </a:rPr>
              <a:t>ó</a:t>
            </a:r>
            <a:r>
              <a:rPr dirty="0" sz="1000" spc="-10">
                <a:solidFill>
                  <a:srgbClr val="FFFFFF"/>
                </a:solidFill>
                <a:latin typeface="Arial Narrow"/>
                <a:cs typeface="Arial Narrow"/>
              </a:rPr>
              <a:t>łdzielcze  </a:t>
            </a:r>
            <a:r>
              <a:rPr dirty="0" sz="1000" spc="-5">
                <a:solidFill>
                  <a:srgbClr val="FFFFFF"/>
                </a:solidFill>
                <a:latin typeface="Arial Narrow"/>
                <a:cs typeface="Arial Narrow"/>
              </a:rPr>
              <a:t>4,9%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02154" y="3947566"/>
            <a:ext cx="673100" cy="32385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219710" marR="5080" indent="-207645">
              <a:lnSpc>
                <a:spcPts val="1150"/>
              </a:lnSpc>
              <a:spcBef>
                <a:spcPts val="175"/>
              </a:spcBef>
            </a:pPr>
            <a:r>
              <a:rPr dirty="0" sz="1000" spc="-5">
                <a:latin typeface="Arial Narrow"/>
                <a:cs typeface="Arial Narrow"/>
              </a:rPr>
              <a:t>listy</a:t>
            </a:r>
            <a:r>
              <a:rPr dirty="0" sz="1000" spc="-50">
                <a:latin typeface="Arial Narrow"/>
                <a:cs typeface="Arial Narrow"/>
              </a:rPr>
              <a:t> </a:t>
            </a:r>
            <a:r>
              <a:rPr dirty="0" sz="1000" spc="-5">
                <a:latin typeface="Arial Narrow"/>
                <a:cs typeface="Arial Narrow"/>
              </a:rPr>
              <a:t>zastawne </a:t>
            </a:r>
            <a:r>
              <a:rPr dirty="0" sz="1000" spc="-210">
                <a:latin typeface="Arial Narrow"/>
                <a:cs typeface="Arial Narrow"/>
              </a:rPr>
              <a:t> </a:t>
            </a:r>
            <a:r>
              <a:rPr dirty="0" sz="1000" spc="-5">
                <a:latin typeface="Arial Narrow"/>
                <a:cs typeface="Arial Narrow"/>
              </a:rPr>
              <a:t>2,7%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35454" y="3501974"/>
            <a:ext cx="534035" cy="46926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algn="ctr" marL="12700" marR="5080" indent="1905">
              <a:lnSpc>
                <a:spcPct val="95600"/>
              </a:lnSpc>
              <a:spcBef>
                <a:spcPts val="150"/>
              </a:spcBef>
            </a:pPr>
            <a:r>
              <a:rPr dirty="0" sz="1000" spc="-5">
                <a:latin typeface="Arial Narrow"/>
                <a:cs typeface="Arial Narrow"/>
              </a:rPr>
              <a:t>obligacje </a:t>
            </a:r>
            <a:r>
              <a:rPr dirty="0" sz="1000">
                <a:latin typeface="Arial Narrow"/>
                <a:cs typeface="Arial Narrow"/>
              </a:rPr>
              <a:t> </a:t>
            </a:r>
            <a:r>
              <a:rPr dirty="0" sz="1000" spc="-5">
                <a:latin typeface="Arial Narrow"/>
                <a:cs typeface="Arial Narrow"/>
              </a:rPr>
              <a:t>komunalne  </a:t>
            </a:r>
            <a:r>
              <a:rPr dirty="0" sz="1000" spc="-5">
                <a:latin typeface="Arial Narrow"/>
                <a:cs typeface="Arial Narrow"/>
              </a:rPr>
              <a:t>1,8%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91357" y="2541777"/>
            <a:ext cx="470534" cy="469265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algn="ctr" marL="12065" marR="5080" indent="1270">
              <a:lnSpc>
                <a:spcPct val="95600"/>
              </a:lnSpc>
              <a:spcBef>
                <a:spcPts val="145"/>
              </a:spcBef>
            </a:pPr>
            <a:r>
              <a:rPr dirty="0" sz="1000" spc="-5">
                <a:latin typeface="Arial Narrow"/>
                <a:cs typeface="Arial Narrow"/>
              </a:rPr>
              <a:t>obligacje </a:t>
            </a:r>
            <a:r>
              <a:rPr dirty="0" sz="1000" spc="-215">
                <a:latin typeface="Arial Narrow"/>
                <a:cs typeface="Arial Narrow"/>
              </a:rPr>
              <a:t> </a:t>
            </a:r>
            <a:r>
              <a:rPr dirty="0" sz="1000" spc="-5">
                <a:latin typeface="Arial Narrow"/>
                <a:cs typeface="Arial Narrow"/>
              </a:rPr>
              <a:t>skarbowe  </a:t>
            </a:r>
            <a:r>
              <a:rPr dirty="0" sz="1000" spc="-5">
                <a:latin typeface="Arial Narrow"/>
                <a:cs typeface="Arial Narrow"/>
              </a:rPr>
              <a:t>37,5%</a:t>
            </a:r>
            <a:endParaRPr sz="10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720" y="316229"/>
            <a:ext cx="3987800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79500" algn="l"/>
              </a:tabLst>
            </a:pPr>
            <a:r>
              <a:rPr dirty="0" spc="-5">
                <a:solidFill>
                  <a:srgbClr val="00498A"/>
                </a:solidFill>
              </a:rPr>
              <a:t>Catalyst	-</a:t>
            </a:r>
            <a:r>
              <a:rPr dirty="0" spc="-35">
                <a:solidFill>
                  <a:srgbClr val="00498A"/>
                </a:solidFill>
              </a:rPr>
              <a:t> </a:t>
            </a:r>
            <a:r>
              <a:rPr dirty="0" spc="-10">
                <a:solidFill>
                  <a:srgbClr val="00498A"/>
                </a:solidFill>
              </a:rPr>
              <a:t>poziom</a:t>
            </a:r>
            <a:r>
              <a:rPr dirty="0" spc="10">
                <a:solidFill>
                  <a:srgbClr val="00498A"/>
                </a:solidFill>
              </a:rPr>
              <a:t> </a:t>
            </a:r>
            <a:r>
              <a:rPr dirty="0" spc="-5">
                <a:solidFill>
                  <a:srgbClr val="00498A"/>
                </a:solidFill>
              </a:rPr>
              <a:t>oprocentowania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58888" y="5000040"/>
            <a:ext cx="123189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solidFill>
                  <a:srgbClr val="FFFFFF"/>
                </a:solidFill>
                <a:latin typeface="Verdana"/>
                <a:cs typeface="Verdana"/>
              </a:rPr>
              <a:t>13</a:t>
            </a:r>
            <a:endParaRPr sz="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9475" y="990599"/>
            <a:ext cx="6772909" cy="497205"/>
          </a:xfrm>
          <a:prstGeom prst="rect">
            <a:avLst/>
          </a:prstGeom>
          <a:solidFill>
            <a:srgbClr val="B8D4EB"/>
          </a:solidFill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5" b="1">
                <a:latin typeface="Verdana"/>
                <a:cs typeface="Verdana"/>
              </a:rPr>
              <a:t>Liczba</a:t>
            </a:r>
            <a:r>
              <a:rPr dirty="0" sz="1000" spc="-10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obligacji</a:t>
            </a:r>
            <a:r>
              <a:rPr dirty="0" sz="1000" spc="5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o</a:t>
            </a:r>
            <a:r>
              <a:rPr dirty="0" sz="1000" spc="-15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danym</a:t>
            </a:r>
            <a:r>
              <a:rPr dirty="0" sz="1000" spc="10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przedziale</a:t>
            </a:r>
            <a:r>
              <a:rPr dirty="0" sz="1000" spc="10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oprocentowania</a:t>
            </a:r>
            <a:r>
              <a:rPr dirty="0" sz="1000" spc="45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-</a:t>
            </a:r>
            <a:r>
              <a:rPr dirty="0" sz="1000" spc="-20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2017</a:t>
            </a:r>
            <a:endParaRPr sz="10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449324" y="1978151"/>
            <a:ext cx="5226050" cy="2034539"/>
            <a:chOff x="1449324" y="1978151"/>
            <a:chExt cx="5226050" cy="2034539"/>
          </a:xfrm>
        </p:grpSpPr>
        <p:sp>
          <p:nvSpPr>
            <p:cNvPr id="6" name="object 6"/>
            <p:cNvSpPr/>
            <p:nvPr/>
          </p:nvSpPr>
          <p:spPr>
            <a:xfrm>
              <a:off x="1598676" y="1978151"/>
              <a:ext cx="4491355" cy="2030095"/>
            </a:xfrm>
            <a:custGeom>
              <a:avLst/>
              <a:gdLst/>
              <a:ahLst/>
              <a:cxnLst/>
              <a:rect l="l" t="t" r="r" b="b"/>
              <a:pathLst>
                <a:path w="4491355" h="2030095">
                  <a:moveTo>
                    <a:pt x="135636" y="1836420"/>
                  </a:moveTo>
                  <a:lnTo>
                    <a:pt x="0" y="1836420"/>
                  </a:lnTo>
                  <a:lnTo>
                    <a:pt x="0" y="2029968"/>
                  </a:lnTo>
                  <a:lnTo>
                    <a:pt x="135636" y="2029968"/>
                  </a:lnTo>
                  <a:lnTo>
                    <a:pt x="135636" y="1836420"/>
                  </a:lnTo>
                  <a:close/>
                </a:path>
                <a:path w="4491355" h="2030095">
                  <a:moveTo>
                    <a:pt x="571500" y="1780032"/>
                  </a:moveTo>
                  <a:lnTo>
                    <a:pt x="435864" y="1780032"/>
                  </a:lnTo>
                  <a:lnTo>
                    <a:pt x="435864" y="2029968"/>
                  </a:lnTo>
                  <a:lnTo>
                    <a:pt x="571500" y="2029968"/>
                  </a:lnTo>
                  <a:lnTo>
                    <a:pt x="571500" y="1780032"/>
                  </a:lnTo>
                  <a:close/>
                </a:path>
                <a:path w="4491355" h="2030095">
                  <a:moveTo>
                    <a:pt x="1007364" y="1254252"/>
                  </a:moveTo>
                  <a:lnTo>
                    <a:pt x="870204" y="1254252"/>
                  </a:lnTo>
                  <a:lnTo>
                    <a:pt x="870204" y="2029968"/>
                  </a:lnTo>
                  <a:lnTo>
                    <a:pt x="1007364" y="2029968"/>
                  </a:lnTo>
                  <a:lnTo>
                    <a:pt x="1007364" y="1254252"/>
                  </a:lnTo>
                  <a:close/>
                </a:path>
                <a:path w="4491355" h="2030095">
                  <a:moveTo>
                    <a:pt x="1443228" y="1004316"/>
                  </a:moveTo>
                  <a:lnTo>
                    <a:pt x="1306068" y="1004316"/>
                  </a:lnTo>
                  <a:lnTo>
                    <a:pt x="1306068" y="2029968"/>
                  </a:lnTo>
                  <a:lnTo>
                    <a:pt x="1443228" y="2029968"/>
                  </a:lnTo>
                  <a:lnTo>
                    <a:pt x="1443228" y="1004316"/>
                  </a:lnTo>
                  <a:close/>
                </a:path>
                <a:path w="4491355" h="2030095">
                  <a:moveTo>
                    <a:pt x="1877568" y="969264"/>
                  </a:moveTo>
                  <a:lnTo>
                    <a:pt x="1741932" y="969264"/>
                  </a:lnTo>
                  <a:lnTo>
                    <a:pt x="1741932" y="2029968"/>
                  </a:lnTo>
                  <a:lnTo>
                    <a:pt x="1877568" y="2029968"/>
                  </a:lnTo>
                  <a:lnTo>
                    <a:pt x="1877568" y="969264"/>
                  </a:lnTo>
                  <a:close/>
                </a:path>
                <a:path w="4491355" h="2030095">
                  <a:moveTo>
                    <a:pt x="2313432" y="0"/>
                  </a:moveTo>
                  <a:lnTo>
                    <a:pt x="2177796" y="0"/>
                  </a:lnTo>
                  <a:lnTo>
                    <a:pt x="2177796" y="2029968"/>
                  </a:lnTo>
                  <a:lnTo>
                    <a:pt x="2313432" y="2029980"/>
                  </a:lnTo>
                  <a:lnTo>
                    <a:pt x="2313432" y="0"/>
                  </a:lnTo>
                  <a:close/>
                </a:path>
                <a:path w="4491355" h="2030095">
                  <a:moveTo>
                    <a:pt x="2749296" y="912876"/>
                  </a:moveTo>
                  <a:lnTo>
                    <a:pt x="2612136" y="912876"/>
                  </a:lnTo>
                  <a:lnTo>
                    <a:pt x="2612136" y="2029968"/>
                  </a:lnTo>
                  <a:lnTo>
                    <a:pt x="2749296" y="2029968"/>
                  </a:lnTo>
                  <a:lnTo>
                    <a:pt x="2749296" y="912876"/>
                  </a:lnTo>
                  <a:close/>
                </a:path>
                <a:path w="4491355" h="2030095">
                  <a:moveTo>
                    <a:pt x="3185160" y="1824228"/>
                  </a:moveTo>
                  <a:lnTo>
                    <a:pt x="3048000" y="1824228"/>
                  </a:lnTo>
                  <a:lnTo>
                    <a:pt x="3048000" y="2029968"/>
                  </a:lnTo>
                  <a:lnTo>
                    <a:pt x="3185160" y="2029968"/>
                  </a:lnTo>
                  <a:lnTo>
                    <a:pt x="3185160" y="1824228"/>
                  </a:lnTo>
                  <a:close/>
                </a:path>
                <a:path w="4491355" h="2030095">
                  <a:moveTo>
                    <a:pt x="3621024" y="1984248"/>
                  </a:moveTo>
                  <a:lnTo>
                    <a:pt x="3483864" y="1984248"/>
                  </a:lnTo>
                  <a:lnTo>
                    <a:pt x="3483864" y="2029968"/>
                  </a:lnTo>
                  <a:lnTo>
                    <a:pt x="3621024" y="2029968"/>
                  </a:lnTo>
                  <a:lnTo>
                    <a:pt x="3621024" y="1984248"/>
                  </a:lnTo>
                  <a:close/>
                </a:path>
                <a:path w="4491355" h="2030095">
                  <a:moveTo>
                    <a:pt x="4055364" y="1973580"/>
                  </a:moveTo>
                  <a:lnTo>
                    <a:pt x="3919728" y="1973580"/>
                  </a:lnTo>
                  <a:lnTo>
                    <a:pt x="3919728" y="2029968"/>
                  </a:lnTo>
                  <a:lnTo>
                    <a:pt x="4055364" y="2029968"/>
                  </a:lnTo>
                  <a:lnTo>
                    <a:pt x="4055364" y="1973580"/>
                  </a:lnTo>
                  <a:close/>
                </a:path>
                <a:path w="4491355" h="2030095">
                  <a:moveTo>
                    <a:pt x="4491228" y="2007108"/>
                  </a:moveTo>
                  <a:lnTo>
                    <a:pt x="4354068" y="2007108"/>
                  </a:lnTo>
                  <a:lnTo>
                    <a:pt x="4354068" y="2029968"/>
                  </a:lnTo>
                  <a:lnTo>
                    <a:pt x="4491228" y="2029968"/>
                  </a:lnTo>
                  <a:lnTo>
                    <a:pt x="4491228" y="2007108"/>
                  </a:lnTo>
                  <a:close/>
                </a:path>
              </a:pathLst>
            </a:custGeom>
            <a:solidFill>
              <a:srgbClr val="00274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449324" y="4008119"/>
              <a:ext cx="5226050" cy="0"/>
            </a:xfrm>
            <a:custGeom>
              <a:avLst/>
              <a:gdLst/>
              <a:ahLst/>
              <a:cxnLst/>
              <a:rect l="l" t="t" r="r" b="b"/>
              <a:pathLst>
                <a:path w="5226050" h="0">
                  <a:moveTo>
                    <a:pt x="0" y="0"/>
                  </a:moveTo>
                  <a:lnTo>
                    <a:pt x="5225796" y="0"/>
                  </a:lnTo>
                </a:path>
              </a:pathLst>
            </a:custGeom>
            <a:ln w="9144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1580514" y="3606800"/>
            <a:ext cx="1720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404040"/>
                </a:solidFill>
                <a:latin typeface="Verdana"/>
                <a:cs typeface="Verdana"/>
              </a:rPr>
              <a:t>17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15998" y="3549777"/>
            <a:ext cx="1720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404040"/>
                </a:solidFill>
                <a:latin typeface="Verdana"/>
                <a:cs typeface="Verdana"/>
              </a:rPr>
              <a:t>22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51607" y="3024581"/>
            <a:ext cx="17208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404040"/>
                </a:solidFill>
                <a:latin typeface="Verdana"/>
                <a:cs typeface="Verdana"/>
              </a:rPr>
              <a:t>68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87217" y="2774060"/>
            <a:ext cx="1720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404040"/>
                </a:solidFill>
                <a:latin typeface="Verdana"/>
                <a:cs typeface="Verdana"/>
              </a:rPr>
              <a:t>90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22701" y="2739897"/>
            <a:ext cx="1720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404040"/>
                </a:solidFill>
                <a:latin typeface="Verdana"/>
                <a:cs typeface="Verdana"/>
              </a:rPr>
              <a:t>93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21734" y="1770379"/>
            <a:ext cx="24511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404040"/>
                </a:solidFill>
                <a:latin typeface="Verdana"/>
                <a:cs typeface="Verdana"/>
              </a:rPr>
              <a:t>178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93794" y="2683001"/>
            <a:ext cx="1727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solidFill>
                  <a:srgbClr val="404040"/>
                </a:solidFill>
                <a:latin typeface="Verdana"/>
                <a:cs typeface="Verdana"/>
              </a:rPr>
              <a:t>98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29658" y="3594937"/>
            <a:ext cx="17208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404040"/>
                </a:solidFill>
                <a:latin typeface="Verdana"/>
                <a:cs typeface="Verdana"/>
              </a:rPr>
              <a:t>18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01844" y="3754881"/>
            <a:ext cx="984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404040"/>
                </a:solidFill>
                <a:latin typeface="Verdana"/>
                <a:cs typeface="Verdana"/>
              </a:rPr>
              <a:t>4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37453" y="3743705"/>
            <a:ext cx="984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404040"/>
                </a:solidFill>
                <a:latin typeface="Verdana"/>
                <a:cs typeface="Verdana"/>
              </a:rPr>
              <a:t>5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72936" y="3777741"/>
            <a:ext cx="984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404040"/>
                </a:solidFill>
                <a:latin typeface="Verdana"/>
                <a:cs typeface="Verdana"/>
              </a:rPr>
              <a:t>2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08546" y="3800601"/>
            <a:ext cx="984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404040"/>
                </a:solidFill>
                <a:latin typeface="Verdana"/>
                <a:cs typeface="Verdana"/>
              </a:rPr>
              <a:t>0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83335" y="3464509"/>
            <a:ext cx="172085" cy="619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40</a:t>
            </a:r>
            <a:endParaRPr sz="900">
              <a:latin typeface="Verdana"/>
              <a:cs typeface="Verdana"/>
            </a:endParaRPr>
          </a:p>
          <a:p>
            <a:pPr algn="r" marR="5080">
              <a:lnSpc>
                <a:spcPct val="100000"/>
              </a:lnSpc>
              <a:spcBef>
                <a:spcPts val="720"/>
              </a:spcBef>
            </a:pP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20</a:t>
            </a:r>
            <a:endParaRPr sz="900">
              <a:latin typeface="Verdana"/>
              <a:cs typeface="Verdana"/>
            </a:endParaRPr>
          </a:p>
          <a:p>
            <a:pPr algn="r" marR="5715">
              <a:lnSpc>
                <a:spcPct val="100000"/>
              </a:lnSpc>
              <a:spcBef>
                <a:spcPts val="715"/>
              </a:spcBef>
            </a:pP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0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10792" y="1639645"/>
            <a:ext cx="244475" cy="1760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715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2</a:t>
            </a:r>
            <a:r>
              <a:rPr dirty="0" sz="900" spc="-10">
                <a:solidFill>
                  <a:srgbClr val="585858"/>
                </a:solidFill>
                <a:latin typeface="Verdana"/>
                <a:cs typeface="Verdana"/>
              </a:rPr>
              <a:t>0</a:t>
            </a: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0</a:t>
            </a:r>
            <a:endParaRPr sz="900">
              <a:latin typeface="Verdana"/>
              <a:cs typeface="Verdana"/>
            </a:endParaRPr>
          </a:p>
          <a:p>
            <a:pPr algn="r" marR="6350">
              <a:lnSpc>
                <a:spcPct val="100000"/>
              </a:lnSpc>
              <a:spcBef>
                <a:spcPts val="720"/>
              </a:spcBef>
            </a:pP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1</a:t>
            </a:r>
            <a:r>
              <a:rPr dirty="0" sz="900" spc="-10">
                <a:solidFill>
                  <a:srgbClr val="585858"/>
                </a:solidFill>
                <a:latin typeface="Verdana"/>
                <a:cs typeface="Verdana"/>
              </a:rPr>
              <a:t>8</a:t>
            </a: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0</a:t>
            </a:r>
            <a:endParaRPr sz="900">
              <a:latin typeface="Verdana"/>
              <a:cs typeface="Verdana"/>
            </a:endParaRPr>
          </a:p>
          <a:p>
            <a:pPr algn="r" marR="6350">
              <a:lnSpc>
                <a:spcPct val="100000"/>
              </a:lnSpc>
              <a:spcBef>
                <a:spcPts val="715"/>
              </a:spcBef>
            </a:pP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1</a:t>
            </a:r>
            <a:r>
              <a:rPr dirty="0" sz="900" spc="-10">
                <a:solidFill>
                  <a:srgbClr val="585858"/>
                </a:solidFill>
                <a:latin typeface="Verdana"/>
                <a:cs typeface="Verdana"/>
              </a:rPr>
              <a:t>6</a:t>
            </a: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0</a:t>
            </a:r>
            <a:endParaRPr sz="900">
              <a:latin typeface="Verdana"/>
              <a:cs typeface="Verdana"/>
            </a:endParaRPr>
          </a:p>
          <a:p>
            <a:pPr algn="r" marR="6350">
              <a:lnSpc>
                <a:spcPct val="100000"/>
              </a:lnSpc>
              <a:spcBef>
                <a:spcPts val="715"/>
              </a:spcBef>
            </a:pP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1</a:t>
            </a:r>
            <a:r>
              <a:rPr dirty="0" sz="900" spc="-10">
                <a:solidFill>
                  <a:srgbClr val="585858"/>
                </a:solidFill>
                <a:latin typeface="Verdana"/>
                <a:cs typeface="Verdana"/>
              </a:rPr>
              <a:t>4</a:t>
            </a: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0</a:t>
            </a:r>
            <a:endParaRPr sz="900">
              <a:latin typeface="Verdana"/>
              <a:cs typeface="Verdana"/>
            </a:endParaRPr>
          </a:p>
          <a:p>
            <a:pPr algn="r" marR="6350">
              <a:lnSpc>
                <a:spcPct val="100000"/>
              </a:lnSpc>
              <a:spcBef>
                <a:spcPts val="715"/>
              </a:spcBef>
            </a:pP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1</a:t>
            </a:r>
            <a:r>
              <a:rPr dirty="0" sz="900" spc="-10">
                <a:solidFill>
                  <a:srgbClr val="585858"/>
                </a:solidFill>
                <a:latin typeface="Verdana"/>
                <a:cs typeface="Verdana"/>
              </a:rPr>
              <a:t>2</a:t>
            </a: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0</a:t>
            </a:r>
            <a:endParaRPr sz="900">
              <a:latin typeface="Verdana"/>
              <a:cs typeface="Verdana"/>
            </a:endParaRPr>
          </a:p>
          <a:p>
            <a:pPr algn="r" marR="6350">
              <a:lnSpc>
                <a:spcPct val="100000"/>
              </a:lnSpc>
              <a:spcBef>
                <a:spcPts val="715"/>
              </a:spcBef>
            </a:pP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1</a:t>
            </a:r>
            <a:r>
              <a:rPr dirty="0" sz="900" spc="-10">
                <a:solidFill>
                  <a:srgbClr val="585858"/>
                </a:solidFill>
                <a:latin typeface="Verdana"/>
                <a:cs typeface="Verdana"/>
              </a:rPr>
              <a:t>0</a:t>
            </a: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0</a:t>
            </a:r>
            <a:endParaRPr sz="900">
              <a:latin typeface="Verdana"/>
              <a:cs typeface="Verdana"/>
            </a:endParaRPr>
          </a:p>
          <a:p>
            <a:pPr algn="r" marR="5080">
              <a:lnSpc>
                <a:spcPct val="100000"/>
              </a:lnSpc>
              <a:spcBef>
                <a:spcPts val="720"/>
              </a:spcBef>
            </a:pP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80</a:t>
            </a:r>
            <a:endParaRPr sz="900">
              <a:latin typeface="Verdana"/>
              <a:cs typeface="Verdana"/>
            </a:endParaRPr>
          </a:p>
          <a:p>
            <a:pPr algn="r" marR="5080">
              <a:lnSpc>
                <a:spcPct val="100000"/>
              </a:lnSpc>
              <a:spcBef>
                <a:spcPts val="715"/>
              </a:spcBef>
            </a:pPr>
            <a:r>
              <a:rPr dirty="0" sz="900">
                <a:solidFill>
                  <a:srgbClr val="585858"/>
                </a:solidFill>
                <a:latin typeface="Verdana"/>
                <a:cs typeface="Verdana"/>
              </a:rPr>
              <a:t>60</a:t>
            </a:r>
            <a:endParaRPr sz="900">
              <a:latin typeface="Verdana"/>
              <a:cs typeface="Verdana"/>
            </a:endParaRPr>
          </a:p>
        </p:txBody>
      </p:sp>
      <p:pic>
        <p:nvPicPr>
          <p:cNvPr id="22" name="object 2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0498" y="4131398"/>
            <a:ext cx="5485487" cy="768388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919003" y="2309822"/>
            <a:ext cx="179705" cy="1118235"/>
          </a:xfrm>
          <a:prstGeom prst="rect">
            <a:avLst/>
          </a:prstGeom>
        </p:spPr>
        <p:txBody>
          <a:bodyPr wrap="square" lIns="0" tIns="1270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585858"/>
                </a:solidFill>
                <a:latin typeface="Verdana"/>
                <a:cs typeface="Verdana"/>
              </a:rPr>
              <a:t>Liczba</a:t>
            </a:r>
            <a:r>
              <a:rPr dirty="0" sz="1000" spc="-55" b="1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dirty="0" sz="1000" spc="-5" b="1">
                <a:solidFill>
                  <a:srgbClr val="585858"/>
                </a:solidFill>
                <a:latin typeface="Verdana"/>
                <a:cs typeface="Verdana"/>
              </a:rPr>
              <a:t>obligacji</a:t>
            </a:r>
            <a:endParaRPr sz="1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720" y="316229"/>
            <a:ext cx="5144135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>
                <a:solidFill>
                  <a:srgbClr val="00498A"/>
                </a:solidFill>
              </a:rPr>
              <a:t>Catalyst</a:t>
            </a:r>
            <a:r>
              <a:rPr dirty="0" spc="35">
                <a:solidFill>
                  <a:srgbClr val="00498A"/>
                </a:solidFill>
              </a:rPr>
              <a:t> </a:t>
            </a:r>
            <a:r>
              <a:rPr dirty="0" spc="-5">
                <a:solidFill>
                  <a:srgbClr val="00498A"/>
                </a:solidFill>
              </a:rPr>
              <a:t>–</a:t>
            </a:r>
            <a:r>
              <a:rPr dirty="0" spc="20">
                <a:solidFill>
                  <a:srgbClr val="00498A"/>
                </a:solidFill>
              </a:rPr>
              <a:t> </a:t>
            </a:r>
            <a:r>
              <a:rPr dirty="0" spc="-10">
                <a:solidFill>
                  <a:srgbClr val="00498A"/>
                </a:solidFill>
              </a:rPr>
              <a:t>dominują</a:t>
            </a:r>
            <a:r>
              <a:rPr dirty="0" spc="35">
                <a:solidFill>
                  <a:srgbClr val="00498A"/>
                </a:solidFill>
              </a:rPr>
              <a:t> </a:t>
            </a:r>
            <a:r>
              <a:rPr dirty="0" spc="-10">
                <a:solidFill>
                  <a:srgbClr val="00498A"/>
                </a:solidFill>
              </a:rPr>
              <a:t>obligacje</a:t>
            </a:r>
            <a:r>
              <a:rPr dirty="0" spc="70">
                <a:solidFill>
                  <a:srgbClr val="00498A"/>
                </a:solidFill>
              </a:rPr>
              <a:t> </a:t>
            </a:r>
            <a:r>
              <a:rPr dirty="0" spc="-10">
                <a:solidFill>
                  <a:srgbClr val="00498A"/>
                </a:solidFill>
              </a:rPr>
              <a:t>zabezpieczone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58888" y="5000040"/>
            <a:ext cx="123189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solidFill>
                  <a:srgbClr val="FFFFFF"/>
                </a:solidFill>
                <a:latin typeface="Verdana"/>
                <a:cs typeface="Verdana"/>
              </a:rPr>
              <a:t>14</a:t>
            </a:r>
            <a:endParaRPr sz="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0727" y="1068323"/>
            <a:ext cx="6772909" cy="693420"/>
          </a:xfrm>
          <a:prstGeom prst="rect">
            <a:avLst/>
          </a:prstGeom>
          <a:solidFill>
            <a:srgbClr val="B8D4EB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50"/>
              </a:spcBef>
            </a:pPr>
            <a:r>
              <a:rPr dirty="0" sz="1000" spc="-10" b="1">
                <a:latin typeface="Verdana"/>
                <a:cs typeface="Verdana"/>
              </a:rPr>
              <a:t>Struktura</a:t>
            </a:r>
            <a:r>
              <a:rPr dirty="0" sz="1000" spc="30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zabezpieczeń</a:t>
            </a:r>
            <a:r>
              <a:rPr dirty="0" sz="1000" spc="30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emisji</a:t>
            </a:r>
            <a:r>
              <a:rPr dirty="0" sz="1000" spc="30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obligacji</a:t>
            </a:r>
            <a:r>
              <a:rPr dirty="0" sz="1000" spc="35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przedsiębiorstw</a:t>
            </a:r>
            <a:endParaRPr sz="10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180260" y="2191511"/>
            <a:ext cx="2009775" cy="2094230"/>
            <a:chOff x="2180260" y="2191511"/>
            <a:chExt cx="2009775" cy="2094230"/>
          </a:xfrm>
        </p:grpSpPr>
        <p:sp>
          <p:nvSpPr>
            <p:cNvPr id="6" name="object 6"/>
            <p:cNvSpPr/>
            <p:nvPr/>
          </p:nvSpPr>
          <p:spPr>
            <a:xfrm>
              <a:off x="3185032" y="2275458"/>
              <a:ext cx="1005205" cy="1622425"/>
            </a:xfrm>
            <a:custGeom>
              <a:avLst/>
              <a:gdLst/>
              <a:ahLst/>
              <a:cxnLst/>
              <a:rect l="l" t="t" r="r" b="b"/>
              <a:pathLst>
                <a:path w="1005204" h="1622425">
                  <a:moveTo>
                    <a:pt x="0" y="0"/>
                  </a:moveTo>
                  <a:lnTo>
                    <a:pt x="0" y="1004824"/>
                  </a:lnTo>
                  <a:lnTo>
                    <a:pt x="792861" y="1622298"/>
                  </a:lnTo>
                  <a:lnTo>
                    <a:pt x="821861" y="1583170"/>
                  </a:lnTo>
                  <a:lnTo>
                    <a:pt x="848693" y="1543111"/>
                  </a:lnTo>
                  <a:lnTo>
                    <a:pt x="873365" y="1502196"/>
                  </a:lnTo>
                  <a:lnTo>
                    <a:pt x="895887" y="1460497"/>
                  </a:lnTo>
                  <a:lnTo>
                    <a:pt x="916268" y="1418090"/>
                  </a:lnTo>
                  <a:lnTo>
                    <a:pt x="934517" y="1375048"/>
                  </a:lnTo>
                  <a:lnTo>
                    <a:pt x="950643" y="1331444"/>
                  </a:lnTo>
                  <a:lnTo>
                    <a:pt x="964656" y="1287353"/>
                  </a:lnTo>
                  <a:lnTo>
                    <a:pt x="976565" y="1242848"/>
                  </a:lnTo>
                  <a:lnTo>
                    <a:pt x="986378" y="1198004"/>
                  </a:lnTo>
                  <a:lnTo>
                    <a:pt x="994106" y="1152894"/>
                  </a:lnTo>
                  <a:lnTo>
                    <a:pt x="999758" y="1107592"/>
                  </a:lnTo>
                  <a:lnTo>
                    <a:pt x="1003342" y="1062173"/>
                  </a:lnTo>
                  <a:lnTo>
                    <a:pt x="1004867" y="1016709"/>
                  </a:lnTo>
                  <a:lnTo>
                    <a:pt x="1004344" y="971275"/>
                  </a:lnTo>
                  <a:lnTo>
                    <a:pt x="1001781" y="925945"/>
                  </a:lnTo>
                  <a:lnTo>
                    <a:pt x="997188" y="880792"/>
                  </a:lnTo>
                  <a:lnTo>
                    <a:pt x="990573" y="835891"/>
                  </a:lnTo>
                  <a:lnTo>
                    <a:pt x="981946" y="791315"/>
                  </a:lnTo>
                  <a:lnTo>
                    <a:pt x="971316" y="747139"/>
                  </a:lnTo>
                  <a:lnTo>
                    <a:pt x="958692" y="703435"/>
                  </a:lnTo>
                  <a:lnTo>
                    <a:pt x="944084" y="660279"/>
                  </a:lnTo>
                  <a:lnTo>
                    <a:pt x="927501" y="617743"/>
                  </a:lnTo>
                  <a:lnTo>
                    <a:pt x="908951" y="575902"/>
                  </a:lnTo>
                  <a:lnTo>
                    <a:pt x="888445" y="534830"/>
                  </a:lnTo>
                  <a:lnTo>
                    <a:pt x="865990" y="494601"/>
                  </a:lnTo>
                  <a:lnTo>
                    <a:pt x="841598" y="455288"/>
                  </a:lnTo>
                  <a:lnTo>
                    <a:pt x="815276" y="416965"/>
                  </a:lnTo>
                  <a:lnTo>
                    <a:pt x="787034" y="379706"/>
                  </a:lnTo>
                  <a:lnTo>
                    <a:pt x="756881" y="343586"/>
                  </a:lnTo>
                  <a:lnTo>
                    <a:pt x="724827" y="308677"/>
                  </a:lnTo>
                  <a:lnTo>
                    <a:pt x="690880" y="275055"/>
                  </a:lnTo>
                  <a:lnTo>
                    <a:pt x="655050" y="242792"/>
                  </a:lnTo>
                  <a:lnTo>
                    <a:pt x="617347" y="211963"/>
                  </a:lnTo>
                  <a:lnTo>
                    <a:pt x="575928" y="181373"/>
                  </a:lnTo>
                  <a:lnTo>
                    <a:pt x="533152" y="153047"/>
                  </a:lnTo>
                  <a:lnTo>
                    <a:pt x="489113" y="127017"/>
                  </a:lnTo>
                  <a:lnTo>
                    <a:pt x="443904" y="103314"/>
                  </a:lnTo>
                  <a:lnTo>
                    <a:pt x="397622" y="81971"/>
                  </a:lnTo>
                  <a:lnTo>
                    <a:pt x="350359" y="63020"/>
                  </a:lnTo>
                  <a:lnTo>
                    <a:pt x="302210" y="46492"/>
                  </a:lnTo>
                  <a:lnTo>
                    <a:pt x="253270" y="32419"/>
                  </a:lnTo>
                  <a:lnTo>
                    <a:pt x="203633" y="20833"/>
                  </a:lnTo>
                  <a:lnTo>
                    <a:pt x="153393" y="11766"/>
                  </a:lnTo>
                  <a:lnTo>
                    <a:pt x="102645" y="5250"/>
                  </a:lnTo>
                  <a:lnTo>
                    <a:pt x="51482" y="13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71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220340" y="3280282"/>
              <a:ext cx="1757680" cy="1005205"/>
            </a:xfrm>
            <a:custGeom>
              <a:avLst/>
              <a:gdLst/>
              <a:ahLst/>
              <a:cxnLst/>
              <a:rect l="l" t="t" r="r" b="b"/>
              <a:pathLst>
                <a:path w="1757679" h="1005204">
                  <a:moveTo>
                    <a:pt x="964692" y="0"/>
                  </a:moveTo>
                  <a:lnTo>
                    <a:pt x="0" y="281178"/>
                  </a:lnTo>
                  <a:lnTo>
                    <a:pt x="14727" y="327594"/>
                  </a:lnTo>
                  <a:lnTo>
                    <a:pt x="31479" y="372798"/>
                  </a:lnTo>
                  <a:lnTo>
                    <a:pt x="50190" y="416754"/>
                  </a:lnTo>
                  <a:lnTo>
                    <a:pt x="70794" y="459425"/>
                  </a:lnTo>
                  <a:lnTo>
                    <a:pt x="93227" y="500777"/>
                  </a:lnTo>
                  <a:lnTo>
                    <a:pt x="117424" y="540772"/>
                  </a:lnTo>
                  <a:lnTo>
                    <a:pt x="143318" y="579376"/>
                  </a:lnTo>
                  <a:lnTo>
                    <a:pt x="170846" y="616553"/>
                  </a:lnTo>
                  <a:lnTo>
                    <a:pt x="199940" y="652266"/>
                  </a:lnTo>
                  <a:lnTo>
                    <a:pt x="230537" y="686480"/>
                  </a:lnTo>
                  <a:lnTo>
                    <a:pt x="262571" y="719159"/>
                  </a:lnTo>
                  <a:lnTo>
                    <a:pt x="295977" y="750267"/>
                  </a:lnTo>
                  <a:lnTo>
                    <a:pt x="330689" y="779769"/>
                  </a:lnTo>
                  <a:lnTo>
                    <a:pt x="366643" y="807629"/>
                  </a:lnTo>
                  <a:lnTo>
                    <a:pt x="403772" y="833810"/>
                  </a:lnTo>
                  <a:lnTo>
                    <a:pt x="442012" y="858278"/>
                  </a:lnTo>
                  <a:lnTo>
                    <a:pt x="481298" y="880995"/>
                  </a:lnTo>
                  <a:lnTo>
                    <a:pt x="521563" y="901927"/>
                  </a:lnTo>
                  <a:lnTo>
                    <a:pt x="562744" y="921038"/>
                  </a:lnTo>
                  <a:lnTo>
                    <a:pt x="604774" y="938291"/>
                  </a:lnTo>
                  <a:lnTo>
                    <a:pt x="647589" y="953651"/>
                  </a:lnTo>
                  <a:lnTo>
                    <a:pt x="691123" y="967083"/>
                  </a:lnTo>
                  <a:lnTo>
                    <a:pt x="735311" y="978549"/>
                  </a:lnTo>
                  <a:lnTo>
                    <a:pt x="780087" y="988015"/>
                  </a:lnTo>
                  <a:lnTo>
                    <a:pt x="825387" y="995445"/>
                  </a:lnTo>
                  <a:lnTo>
                    <a:pt x="871145" y="1000803"/>
                  </a:lnTo>
                  <a:lnTo>
                    <a:pt x="917296" y="1004052"/>
                  </a:lnTo>
                  <a:lnTo>
                    <a:pt x="963774" y="1005158"/>
                  </a:lnTo>
                  <a:lnTo>
                    <a:pt x="1010515" y="1004084"/>
                  </a:lnTo>
                  <a:lnTo>
                    <a:pt x="1057452" y="1000795"/>
                  </a:lnTo>
                  <a:lnTo>
                    <a:pt x="1104522" y="995255"/>
                  </a:lnTo>
                  <a:lnTo>
                    <a:pt x="1151658" y="987427"/>
                  </a:lnTo>
                  <a:lnTo>
                    <a:pt x="1198796" y="977277"/>
                  </a:lnTo>
                  <a:lnTo>
                    <a:pt x="1245870" y="964768"/>
                  </a:lnTo>
                  <a:lnTo>
                    <a:pt x="1292241" y="950028"/>
                  </a:lnTo>
                  <a:lnTo>
                    <a:pt x="1337699" y="933118"/>
                  </a:lnTo>
                  <a:lnTo>
                    <a:pt x="1382175" y="914087"/>
                  </a:lnTo>
                  <a:lnTo>
                    <a:pt x="1425598" y="892981"/>
                  </a:lnTo>
                  <a:lnTo>
                    <a:pt x="1467900" y="869847"/>
                  </a:lnTo>
                  <a:lnTo>
                    <a:pt x="1509009" y="844734"/>
                  </a:lnTo>
                  <a:lnTo>
                    <a:pt x="1548857" y="817688"/>
                  </a:lnTo>
                  <a:lnTo>
                    <a:pt x="1587375" y="788756"/>
                  </a:lnTo>
                  <a:lnTo>
                    <a:pt x="1624491" y="757987"/>
                  </a:lnTo>
                  <a:lnTo>
                    <a:pt x="1660136" y="725426"/>
                  </a:lnTo>
                  <a:lnTo>
                    <a:pt x="1694242" y="691122"/>
                  </a:lnTo>
                  <a:lnTo>
                    <a:pt x="1726737" y="655122"/>
                  </a:lnTo>
                  <a:lnTo>
                    <a:pt x="1757553" y="617474"/>
                  </a:lnTo>
                  <a:lnTo>
                    <a:pt x="964692" y="0"/>
                  </a:lnTo>
                  <a:close/>
                </a:path>
              </a:pathLst>
            </a:custGeom>
            <a:solidFill>
              <a:srgbClr val="AA464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180260" y="2670047"/>
              <a:ext cx="1005205" cy="891540"/>
            </a:xfrm>
            <a:custGeom>
              <a:avLst/>
              <a:gdLst/>
              <a:ahLst/>
              <a:cxnLst/>
              <a:rect l="l" t="t" r="r" b="b"/>
              <a:pathLst>
                <a:path w="1005205" h="891539">
                  <a:moveTo>
                    <a:pt x="206450" y="0"/>
                  </a:moveTo>
                  <a:lnTo>
                    <a:pt x="176912" y="40692"/>
                  </a:lnTo>
                  <a:lnTo>
                    <a:pt x="149590" y="82578"/>
                  </a:lnTo>
                  <a:lnTo>
                    <a:pt x="124501" y="125571"/>
                  </a:lnTo>
                  <a:lnTo>
                    <a:pt x="101660" y="169580"/>
                  </a:lnTo>
                  <a:lnTo>
                    <a:pt x="81084" y="214518"/>
                  </a:lnTo>
                  <a:lnTo>
                    <a:pt x="62790" y="260296"/>
                  </a:lnTo>
                  <a:lnTo>
                    <a:pt x="46794" y="306824"/>
                  </a:lnTo>
                  <a:lnTo>
                    <a:pt x="33113" y="354014"/>
                  </a:lnTo>
                  <a:lnTo>
                    <a:pt x="21762" y="401777"/>
                  </a:lnTo>
                  <a:lnTo>
                    <a:pt x="12759" y="450025"/>
                  </a:lnTo>
                  <a:lnTo>
                    <a:pt x="6120" y="498669"/>
                  </a:lnTo>
                  <a:lnTo>
                    <a:pt x="1861" y="547620"/>
                  </a:lnTo>
                  <a:lnTo>
                    <a:pt x="0" y="596788"/>
                  </a:lnTo>
                  <a:lnTo>
                    <a:pt x="551" y="646087"/>
                  </a:lnTo>
                  <a:lnTo>
                    <a:pt x="3532" y="695426"/>
                  </a:lnTo>
                  <a:lnTo>
                    <a:pt x="8959" y="744716"/>
                  </a:lnTo>
                  <a:lnTo>
                    <a:pt x="16848" y="793870"/>
                  </a:lnTo>
                  <a:lnTo>
                    <a:pt x="27216" y="842799"/>
                  </a:lnTo>
                  <a:lnTo>
                    <a:pt x="40080" y="891412"/>
                  </a:lnTo>
                  <a:lnTo>
                    <a:pt x="1004772" y="610234"/>
                  </a:lnTo>
                  <a:lnTo>
                    <a:pt x="206450" y="0"/>
                  </a:lnTo>
                  <a:close/>
                </a:path>
              </a:pathLst>
            </a:custGeom>
            <a:solidFill>
              <a:srgbClr val="88A44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386710" y="2316860"/>
              <a:ext cx="798830" cy="963930"/>
            </a:xfrm>
            <a:custGeom>
              <a:avLst/>
              <a:gdLst/>
              <a:ahLst/>
              <a:cxnLst/>
              <a:rect l="l" t="t" r="r" b="b"/>
              <a:pathLst>
                <a:path w="798830" h="963929">
                  <a:moveTo>
                    <a:pt x="512825" y="0"/>
                  </a:moveTo>
                  <a:lnTo>
                    <a:pt x="466175" y="15065"/>
                  </a:lnTo>
                  <a:lnTo>
                    <a:pt x="420465" y="32326"/>
                  </a:lnTo>
                  <a:lnTo>
                    <a:pt x="375767" y="51735"/>
                  </a:lnTo>
                  <a:lnTo>
                    <a:pt x="332152" y="73243"/>
                  </a:lnTo>
                  <a:lnTo>
                    <a:pt x="289690" y="96801"/>
                  </a:lnTo>
                  <a:lnTo>
                    <a:pt x="248452" y="122359"/>
                  </a:lnTo>
                  <a:lnTo>
                    <a:pt x="208508" y="149870"/>
                  </a:lnTo>
                  <a:lnTo>
                    <a:pt x="169930" y="179283"/>
                  </a:lnTo>
                  <a:lnTo>
                    <a:pt x="132789" y="210551"/>
                  </a:lnTo>
                  <a:lnTo>
                    <a:pt x="97154" y="243624"/>
                  </a:lnTo>
                  <a:lnTo>
                    <a:pt x="63097" y="278454"/>
                  </a:lnTo>
                  <a:lnTo>
                    <a:pt x="30689" y="314991"/>
                  </a:lnTo>
                  <a:lnTo>
                    <a:pt x="0" y="353186"/>
                  </a:lnTo>
                  <a:lnTo>
                    <a:pt x="798321" y="963421"/>
                  </a:lnTo>
                  <a:lnTo>
                    <a:pt x="512825" y="0"/>
                  </a:lnTo>
                  <a:close/>
                </a:path>
              </a:pathLst>
            </a:custGeom>
            <a:solidFill>
              <a:srgbClr val="7057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899536" y="2295016"/>
              <a:ext cx="285750" cy="985519"/>
            </a:xfrm>
            <a:custGeom>
              <a:avLst/>
              <a:gdLst/>
              <a:ahLst/>
              <a:cxnLst/>
              <a:rect l="l" t="t" r="r" b="b"/>
              <a:pathLst>
                <a:path w="285750" h="985520">
                  <a:moveTo>
                    <a:pt x="87756" y="0"/>
                  </a:moveTo>
                  <a:lnTo>
                    <a:pt x="65633" y="4716"/>
                  </a:lnTo>
                  <a:lnTo>
                    <a:pt x="43640" y="9921"/>
                  </a:lnTo>
                  <a:lnTo>
                    <a:pt x="21766" y="15626"/>
                  </a:lnTo>
                  <a:lnTo>
                    <a:pt x="0" y="21844"/>
                  </a:lnTo>
                  <a:lnTo>
                    <a:pt x="285495" y="985266"/>
                  </a:lnTo>
                  <a:lnTo>
                    <a:pt x="87756" y="0"/>
                  </a:lnTo>
                  <a:close/>
                </a:path>
              </a:pathLst>
            </a:custGeom>
            <a:solidFill>
              <a:srgbClr val="4197A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987293" y="2275458"/>
              <a:ext cx="198120" cy="1005205"/>
            </a:xfrm>
            <a:custGeom>
              <a:avLst/>
              <a:gdLst/>
              <a:ahLst/>
              <a:cxnLst/>
              <a:rect l="l" t="t" r="r" b="b"/>
              <a:pathLst>
                <a:path w="198119" h="1005204">
                  <a:moveTo>
                    <a:pt x="197738" y="0"/>
                  </a:moveTo>
                  <a:lnTo>
                    <a:pt x="147982" y="1216"/>
                  </a:lnTo>
                  <a:lnTo>
                    <a:pt x="98393" y="4873"/>
                  </a:lnTo>
                  <a:lnTo>
                    <a:pt x="49041" y="10983"/>
                  </a:lnTo>
                  <a:lnTo>
                    <a:pt x="0" y="19558"/>
                  </a:lnTo>
                  <a:lnTo>
                    <a:pt x="197738" y="1004824"/>
                  </a:lnTo>
                  <a:lnTo>
                    <a:pt x="197738" y="0"/>
                  </a:lnTo>
                  <a:close/>
                </a:path>
              </a:pathLst>
            </a:custGeom>
            <a:solidFill>
              <a:srgbClr val="DB843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857499" y="2196083"/>
              <a:ext cx="85725" cy="108585"/>
            </a:xfrm>
            <a:custGeom>
              <a:avLst/>
              <a:gdLst/>
              <a:ahLst/>
              <a:cxnLst/>
              <a:rect l="l" t="t" r="r" b="b"/>
              <a:pathLst>
                <a:path w="85725" h="108585">
                  <a:moveTo>
                    <a:pt x="85343" y="108204"/>
                  </a:moveTo>
                  <a:lnTo>
                    <a:pt x="56387" y="0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3733546" y="2838145"/>
            <a:ext cx="3206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 Narrow"/>
                <a:cs typeface="Arial Narrow"/>
              </a:rPr>
              <a:t>35,5%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28670" y="3972255"/>
            <a:ext cx="3206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 Narrow"/>
                <a:cs typeface="Arial Narrow"/>
              </a:rPr>
              <a:t>35,0%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37994" y="3057220"/>
            <a:ext cx="3206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 Narrow"/>
                <a:cs typeface="Arial Narrow"/>
              </a:rPr>
              <a:t>14,9%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61970" y="2524124"/>
            <a:ext cx="3206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 Narrow"/>
                <a:cs typeface="Arial Narrow"/>
              </a:rPr>
              <a:t>10,0%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80894" y="2057145"/>
            <a:ext cx="2628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 Narrow"/>
                <a:cs typeface="Arial Narrow"/>
              </a:rPr>
              <a:t>1,4%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52369" y="2076449"/>
            <a:ext cx="2628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 Narrow"/>
                <a:cs typeface="Arial Narrow"/>
              </a:rPr>
              <a:t>3,2%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994147" y="2450591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19">
                <a:moveTo>
                  <a:pt x="59436" y="0"/>
                </a:moveTo>
                <a:lnTo>
                  <a:pt x="0" y="0"/>
                </a:lnTo>
                <a:lnTo>
                  <a:pt x="0" y="57912"/>
                </a:lnTo>
                <a:lnTo>
                  <a:pt x="59436" y="57912"/>
                </a:lnTo>
                <a:lnTo>
                  <a:pt x="59436" y="0"/>
                </a:lnTo>
                <a:close/>
              </a:path>
            </a:pathLst>
          </a:custGeom>
          <a:solidFill>
            <a:srgbClr val="4571A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065903" y="2390393"/>
            <a:ext cx="629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Arial Narrow"/>
                <a:cs typeface="Arial Narrow"/>
              </a:rPr>
              <a:t>nieruchomości</a:t>
            </a:r>
            <a:endParaRPr sz="900">
              <a:latin typeface="Arial Narrow"/>
              <a:cs typeface="Arial Narrow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994147" y="2799587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19">
                <a:moveTo>
                  <a:pt x="59436" y="0"/>
                </a:moveTo>
                <a:lnTo>
                  <a:pt x="0" y="0"/>
                </a:lnTo>
                <a:lnTo>
                  <a:pt x="0" y="57912"/>
                </a:lnTo>
                <a:lnTo>
                  <a:pt x="59436" y="57912"/>
                </a:lnTo>
                <a:lnTo>
                  <a:pt x="59436" y="0"/>
                </a:lnTo>
                <a:close/>
              </a:path>
            </a:pathLst>
          </a:custGeom>
          <a:solidFill>
            <a:srgbClr val="AA464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065903" y="2739643"/>
            <a:ext cx="317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Arial Narrow"/>
                <a:cs typeface="Arial Narrow"/>
              </a:rPr>
              <a:t>z</a:t>
            </a:r>
            <a:r>
              <a:rPr dirty="0" sz="900" spc="-5">
                <a:latin typeface="Arial Narrow"/>
                <a:cs typeface="Arial Narrow"/>
              </a:rPr>
              <a:t>ast</a:t>
            </a:r>
            <a:r>
              <a:rPr dirty="0" sz="900" spc="-10">
                <a:latin typeface="Arial Narrow"/>
                <a:cs typeface="Arial Narrow"/>
              </a:rPr>
              <a:t>a</a:t>
            </a:r>
            <a:r>
              <a:rPr dirty="0" sz="900">
                <a:latin typeface="Arial Narrow"/>
                <a:cs typeface="Arial Narrow"/>
              </a:rPr>
              <a:t>w</a:t>
            </a:r>
            <a:endParaRPr sz="900">
              <a:latin typeface="Arial Narrow"/>
              <a:cs typeface="Arial Narrow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994147" y="3148583"/>
            <a:ext cx="59690" cy="59690"/>
          </a:xfrm>
          <a:custGeom>
            <a:avLst/>
            <a:gdLst/>
            <a:ahLst/>
            <a:cxnLst/>
            <a:rect l="l" t="t" r="r" b="b"/>
            <a:pathLst>
              <a:path w="59689" h="59689">
                <a:moveTo>
                  <a:pt x="59436" y="0"/>
                </a:moveTo>
                <a:lnTo>
                  <a:pt x="0" y="0"/>
                </a:lnTo>
                <a:lnTo>
                  <a:pt x="0" y="59436"/>
                </a:lnTo>
                <a:lnTo>
                  <a:pt x="59436" y="59436"/>
                </a:lnTo>
                <a:lnTo>
                  <a:pt x="59436" y="0"/>
                </a:lnTo>
                <a:close/>
              </a:path>
            </a:pathLst>
          </a:custGeom>
          <a:solidFill>
            <a:srgbClr val="88A44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5065903" y="3088893"/>
            <a:ext cx="4845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Arial Narrow"/>
                <a:cs typeface="Arial Narrow"/>
              </a:rPr>
              <a:t>poręczenie</a:t>
            </a:r>
            <a:endParaRPr sz="900">
              <a:latin typeface="Arial Narrow"/>
              <a:cs typeface="Arial Narrow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994147" y="3499103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20">
                <a:moveTo>
                  <a:pt x="59436" y="0"/>
                </a:moveTo>
                <a:lnTo>
                  <a:pt x="0" y="0"/>
                </a:lnTo>
                <a:lnTo>
                  <a:pt x="0" y="57912"/>
                </a:lnTo>
                <a:lnTo>
                  <a:pt x="59436" y="57912"/>
                </a:lnTo>
                <a:lnTo>
                  <a:pt x="59436" y="0"/>
                </a:lnTo>
                <a:close/>
              </a:path>
            </a:pathLst>
          </a:custGeom>
          <a:solidFill>
            <a:srgbClr val="705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065903" y="3438270"/>
            <a:ext cx="1014730" cy="51180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Arial Narrow"/>
                <a:cs typeface="Arial Narrow"/>
              </a:rPr>
              <a:t>mieszane</a:t>
            </a:r>
            <a:endParaRPr sz="9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dirty="0" sz="900" spc="-5">
                <a:latin typeface="Arial Narrow"/>
                <a:cs typeface="Arial Narrow"/>
              </a:rPr>
              <a:t>gwarancja</a:t>
            </a:r>
            <a:r>
              <a:rPr dirty="0" sz="900" spc="-20">
                <a:latin typeface="Arial Narrow"/>
                <a:cs typeface="Arial Narrow"/>
              </a:rPr>
              <a:t> </a:t>
            </a:r>
            <a:r>
              <a:rPr dirty="0" sz="900" spc="-5">
                <a:latin typeface="Arial Narrow"/>
                <a:cs typeface="Arial Narrow"/>
              </a:rPr>
              <a:t>korporacyjna</a:t>
            </a:r>
            <a:endParaRPr sz="900">
              <a:latin typeface="Arial Narrow"/>
              <a:cs typeface="Arial Narrow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994147" y="3848100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20">
                <a:moveTo>
                  <a:pt x="59436" y="0"/>
                </a:moveTo>
                <a:lnTo>
                  <a:pt x="0" y="0"/>
                </a:lnTo>
                <a:lnTo>
                  <a:pt x="0" y="57911"/>
                </a:lnTo>
                <a:lnTo>
                  <a:pt x="59436" y="57911"/>
                </a:lnTo>
                <a:lnTo>
                  <a:pt x="59436" y="0"/>
                </a:lnTo>
                <a:close/>
              </a:path>
            </a:pathLst>
          </a:custGeom>
          <a:solidFill>
            <a:srgbClr val="4197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994147" y="4197095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20">
                <a:moveTo>
                  <a:pt x="59436" y="0"/>
                </a:moveTo>
                <a:lnTo>
                  <a:pt x="0" y="0"/>
                </a:lnTo>
                <a:lnTo>
                  <a:pt x="0" y="57912"/>
                </a:lnTo>
                <a:lnTo>
                  <a:pt x="59436" y="57912"/>
                </a:lnTo>
                <a:lnTo>
                  <a:pt x="59436" y="0"/>
                </a:lnTo>
                <a:close/>
              </a:path>
            </a:pathLst>
          </a:custGeom>
          <a:solidFill>
            <a:srgbClr val="DB843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5065903" y="4136847"/>
            <a:ext cx="20256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Arial Narrow"/>
                <a:cs typeface="Arial Narrow"/>
              </a:rPr>
              <a:t>i</a:t>
            </a:r>
            <a:r>
              <a:rPr dirty="0" sz="900">
                <a:latin typeface="Arial Narrow"/>
                <a:cs typeface="Arial Narrow"/>
              </a:rPr>
              <a:t>n</a:t>
            </a:r>
            <a:r>
              <a:rPr dirty="0" sz="900" spc="-5">
                <a:latin typeface="Arial Narrow"/>
                <a:cs typeface="Arial Narrow"/>
              </a:rPr>
              <a:t>n</a:t>
            </a:r>
            <a:r>
              <a:rPr dirty="0" sz="900">
                <a:latin typeface="Arial Narrow"/>
                <a:cs typeface="Arial Narrow"/>
              </a:rPr>
              <a:t>e</a:t>
            </a:r>
            <a:endParaRPr sz="9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720" y="316229"/>
            <a:ext cx="2599055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79500" algn="l"/>
              </a:tabLst>
            </a:pPr>
            <a:r>
              <a:rPr dirty="0" spc="-5">
                <a:solidFill>
                  <a:srgbClr val="00498A"/>
                </a:solidFill>
              </a:rPr>
              <a:t>Catalyst	-</a:t>
            </a:r>
            <a:r>
              <a:rPr dirty="0" spc="-45">
                <a:solidFill>
                  <a:srgbClr val="00498A"/>
                </a:solidFill>
              </a:rPr>
              <a:t> </a:t>
            </a:r>
            <a:r>
              <a:rPr dirty="0" spc="-5">
                <a:solidFill>
                  <a:srgbClr val="00498A"/>
                </a:solidFill>
              </a:rPr>
              <a:t>default</a:t>
            </a:r>
            <a:r>
              <a:rPr dirty="0">
                <a:solidFill>
                  <a:srgbClr val="00498A"/>
                </a:solidFill>
              </a:rPr>
              <a:t> </a:t>
            </a:r>
            <a:r>
              <a:rPr dirty="0" spc="-5">
                <a:solidFill>
                  <a:srgbClr val="00498A"/>
                </a:solidFill>
              </a:rPr>
              <a:t>rate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58888" y="5000040"/>
            <a:ext cx="123189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solidFill>
                  <a:srgbClr val="FFFFFF"/>
                </a:solidFill>
                <a:latin typeface="Verdana"/>
                <a:cs typeface="Verdana"/>
              </a:rPr>
              <a:t>15</a:t>
            </a:r>
            <a:endParaRPr sz="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8244" y="935735"/>
            <a:ext cx="6772909" cy="259079"/>
          </a:xfrm>
          <a:prstGeom prst="rect">
            <a:avLst/>
          </a:prstGeom>
          <a:solidFill>
            <a:srgbClr val="B8D4EB"/>
          </a:solidFill>
        </p:spPr>
        <p:txBody>
          <a:bodyPr wrap="square" lIns="0" tIns="5270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15"/>
              </a:spcBef>
            </a:pPr>
            <a:r>
              <a:rPr dirty="0" sz="1000" spc="-10" b="1">
                <a:latin typeface="Verdana"/>
                <a:cs typeface="Verdana"/>
              </a:rPr>
              <a:t>12-</a:t>
            </a:r>
            <a:r>
              <a:rPr dirty="0" sz="1000" spc="-5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miesięczny</a:t>
            </a:r>
            <a:r>
              <a:rPr dirty="0" sz="1000" spc="20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default</a:t>
            </a:r>
            <a:r>
              <a:rPr dirty="0" sz="1000" spc="25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rate</a:t>
            </a:r>
            <a:r>
              <a:rPr dirty="0" sz="1000" spc="-10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dla</a:t>
            </a:r>
            <a:r>
              <a:rPr dirty="0" sz="1000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obligacji</a:t>
            </a:r>
            <a:r>
              <a:rPr dirty="0" sz="1000" spc="10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firm</a:t>
            </a:r>
            <a:r>
              <a:rPr dirty="0" sz="1000" spc="15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z</a:t>
            </a:r>
            <a:r>
              <a:rPr dirty="0" sz="1000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Catalyst</a:t>
            </a:r>
            <a:endParaRPr sz="10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57392" y="1276320"/>
            <a:ext cx="4682982" cy="196495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38631" y="3388467"/>
            <a:ext cx="6155055" cy="1654810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900" spc="-5" i="1">
                <a:latin typeface="Calibri"/>
                <a:cs typeface="Calibri"/>
              </a:rPr>
              <a:t>Metodologia:</a:t>
            </a:r>
            <a:r>
              <a:rPr dirty="0" sz="900" spc="310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Relacja</a:t>
            </a:r>
            <a:r>
              <a:rPr dirty="0" sz="900" spc="325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wartości</a:t>
            </a:r>
            <a:r>
              <a:rPr dirty="0" sz="900" spc="325" i="1">
                <a:latin typeface="Calibri"/>
                <a:cs typeface="Calibri"/>
              </a:rPr>
              <a:t> </a:t>
            </a:r>
            <a:r>
              <a:rPr dirty="0" sz="900" i="1">
                <a:latin typeface="Calibri"/>
                <a:cs typeface="Calibri"/>
              </a:rPr>
              <a:t>i</a:t>
            </a:r>
            <a:r>
              <a:rPr dirty="0" sz="900" spc="315" i="1">
                <a:latin typeface="Calibri"/>
                <a:cs typeface="Calibri"/>
              </a:rPr>
              <a:t> </a:t>
            </a:r>
            <a:r>
              <a:rPr dirty="0" sz="900" i="1">
                <a:latin typeface="Calibri"/>
                <a:cs typeface="Calibri"/>
              </a:rPr>
              <a:t>liczby</a:t>
            </a:r>
            <a:r>
              <a:rPr dirty="0" sz="900" spc="325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serii</a:t>
            </a:r>
            <a:r>
              <a:rPr dirty="0" sz="900" spc="315" i="1">
                <a:latin typeface="Calibri"/>
                <a:cs typeface="Calibri"/>
              </a:rPr>
              <a:t> </a:t>
            </a:r>
            <a:r>
              <a:rPr dirty="0" sz="900" i="1">
                <a:latin typeface="Calibri"/>
                <a:cs typeface="Calibri"/>
              </a:rPr>
              <a:t>niewykupionych</a:t>
            </a:r>
            <a:r>
              <a:rPr dirty="0" sz="900" spc="305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obligacji</a:t>
            </a:r>
            <a:r>
              <a:rPr dirty="0" sz="900" spc="320" i="1">
                <a:latin typeface="Calibri"/>
                <a:cs typeface="Calibri"/>
              </a:rPr>
              <a:t> </a:t>
            </a:r>
            <a:r>
              <a:rPr dirty="0" sz="900" i="1">
                <a:latin typeface="Calibri"/>
                <a:cs typeface="Calibri"/>
              </a:rPr>
              <a:t>do</a:t>
            </a:r>
            <a:r>
              <a:rPr dirty="0" sz="900" spc="310" i="1">
                <a:latin typeface="Calibri"/>
                <a:cs typeface="Calibri"/>
              </a:rPr>
              <a:t> </a:t>
            </a:r>
            <a:r>
              <a:rPr dirty="0" sz="900" i="1">
                <a:latin typeface="Calibri"/>
                <a:cs typeface="Calibri"/>
              </a:rPr>
              <a:t>zapadającego</a:t>
            </a:r>
            <a:r>
              <a:rPr dirty="0" sz="900" spc="295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zadłużenia</a:t>
            </a:r>
            <a:r>
              <a:rPr dirty="0" sz="900" spc="325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liczone</a:t>
            </a:r>
            <a:r>
              <a:rPr dirty="0" sz="900" spc="325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są</a:t>
            </a:r>
            <a:r>
              <a:rPr dirty="0" sz="900" spc="320" i="1">
                <a:latin typeface="Calibri"/>
                <a:cs typeface="Calibri"/>
              </a:rPr>
              <a:t> </a:t>
            </a:r>
            <a:r>
              <a:rPr dirty="0" sz="900" i="1">
                <a:latin typeface="Calibri"/>
                <a:cs typeface="Calibri"/>
              </a:rPr>
              <a:t>w</a:t>
            </a:r>
            <a:r>
              <a:rPr dirty="0" sz="900" spc="310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ujęciu</a:t>
            </a:r>
            <a:r>
              <a:rPr dirty="0" sz="900" spc="320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12-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 sz="900" spc="-5" i="1">
                <a:latin typeface="Calibri"/>
                <a:cs typeface="Calibri"/>
              </a:rPr>
              <a:t>miesięcznym.</a:t>
            </a:r>
            <a:r>
              <a:rPr dirty="0" sz="900" spc="-15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Pomijamy</a:t>
            </a:r>
            <a:r>
              <a:rPr dirty="0" sz="900" spc="10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papiery</a:t>
            </a:r>
            <a:r>
              <a:rPr dirty="0" sz="900" spc="-25" i="1">
                <a:latin typeface="Calibri"/>
                <a:cs typeface="Calibri"/>
              </a:rPr>
              <a:t> </a:t>
            </a:r>
            <a:r>
              <a:rPr dirty="0" sz="900" i="1">
                <a:latin typeface="Calibri"/>
                <a:cs typeface="Calibri"/>
              </a:rPr>
              <a:t>BGK,</a:t>
            </a:r>
            <a:r>
              <a:rPr dirty="0" sz="900" spc="-10" i="1">
                <a:latin typeface="Calibri"/>
                <a:cs typeface="Calibri"/>
              </a:rPr>
              <a:t> </a:t>
            </a:r>
            <a:r>
              <a:rPr dirty="0" sz="900" i="1">
                <a:latin typeface="Calibri"/>
                <a:cs typeface="Calibri"/>
              </a:rPr>
              <a:t>EBI,</a:t>
            </a:r>
            <a:r>
              <a:rPr dirty="0" sz="900" spc="-15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listy</a:t>
            </a:r>
            <a:r>
              <a:rPr dirty="0" sz="900" spc="20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zastawne</a:t>
            </a:r>
            <a:r>
              <a:rPr dirty="0" sz="900" spc="-40" i="1">
                <a:latin typeface="Calibri"/>
                <a:cs typeface="Calibri"/>
              </a:rPr>
              <a:t> </a:t>
            </a:r>
            <a:r>
              <a:rPr dirty="0" sz="900" i="1">
                <a:latin typeface="Calibri"/>
                <a:cs typeface="Calibri"/>
              </a:rPr>
              <a:t>i </a:t>
            </a:r>
            <a:r>
              <a:rPr dirty="0" sz="900" spc="-5" i="1">
                <a:latin typeface="Calibri"/>
                <a:cs typeface="Calibri"/>
              </a:rPr>
              <a:t>emisje</a:t>
            </a:r>
            <a:r>
              <a:rPr dirty="0" sz="900" spc="5" i="1">
                <a:latin typeface="Calibri"/>
                <a:cs typeface="Calibri"/>
              </a:rPr>
              <a:t> </a:t>
            </a:r>
            <a:r>
              <a:rPr dirty="0" sz="900" i="1">
                <a:latin typeface="Calibri"/>
                <a:cs typeface="Calibri"/>
              </a:rPr>
              <a:t>w</a:t>
            </a:r>
            <a:r>
              <a:rPr dirty="0" sz="900" spc="-10" i="1">
                <a:latin typeface="Calibri"/>
                <a:cs typeface="Calibri"/>
              </a:rPr>
              <a:t> </a:t>
            </a:r>
            <a:r>
              <a:rPr dirty="0" sz="900" i="1">
                <a:latin typeface="Calibri"/>
                <a:cs typeface="Calibri"/>
              </a:rPr>
              <a:t>euro.</a:t>
            </a:r>
            <a:endParaRPr sz="900">
              <a:latin typeface="Calibri"/>
              <a:cs typeface="Calibri"/>
            </a:endParaRPr>
          </a:p>
          <a:p>
            <a:pPr algn="just" marL="12700" marR="5715">
              <a:lnSpc>
                <a:spcPct val="106700"/>
              </a:lnSpc>
              <a:spcBef>
                <a:spcPts val="805"/>
              </a:spcBef>
            </a:pPr>
            <a:r>
              <a:rPr dirty="0" sz="900" spc="-5">
                <a:latin typeface="Calibri"/>
                <a:cs typeface="Calibri"/>
              </a:rPr>
              <a:t>Niewykupione</a:t>
            </a:r>
            <a:r>
              <a:rPr dirty="0" sz="900">
                <a:latin typeface="Calibri"/>
                <a:cs typeface="Calibri"/>
              </a:rPr>
              <a:t> w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ubiegłym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roku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papiery</a:t>
            </a:r>
            <a:r>
              <a:rPr dirty="0" sz="900">
                <a:latin typeface="Calibri"/>
                <a:cs typeface="Calibri"/>
              </a:rPr>
              <a:t> firm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o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wartości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194,8</a:t>
            </a:r>
            <a:r>
              <a:rPr dirty="0" sz="900" spc="-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mln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zł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stanowiły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2,1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proc.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wygasającego</a:t>
            </a:r>
            <a:r>
              <a:rPr dirty="0" sz="900">
                <a:latin typeface="Calibri"/>
                <a:cs typeface="Calibri"/>
              </a:rPr>
              <a:t> w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tym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czasie</a:t>
            </a:r>
            <a:r>
              <a:rPr dirty="0" sz="900" spc="19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długu. 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Rekordowy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był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bowiem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nominał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defaultów, </a:t>
            </a:r>
            <a:r>
              <a:rPr dirty="0" sz="900">
                <a:latin typeface="Calibri"/>
                <a:cs typeface="Calibri"/>
              </a:rPr>
              <a:t>ale także i </a:t>
            </a:r>
            <a:r>
              <a:rPr dirty="0" sz="900" spc="-5">
                <a:latin typeface="Calibri"/>
                <a:cs typeface="Calibri"/>
              </a:rPr>
              <a:t>wartość zapadających obligacji (ponad 9,3 </a:t>
            </a:r>
            <a:r>
              <a:rPr dirty="0" sz="900">
                <a:latin typeface="Calibri"/>
                <a:cs typeface="Calibri"/>
              </a:rPr>
              <a:t>mld zł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bez</a:t>
            </a:r>
            <a:r>
              <a:rPr dirty="0" sz="900" spc="19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papierów </a:t>
            </a:r>
            <a:r>
              <a:rPr dirty="0" sz="900">
                <a:latin typeface="Calibri"/>
                <a:cs typeface="Calibri"/>
              </a:rPr>
              <a:t>BGK, EBI, 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listów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zastawnych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i </a:t>
            </a:r>
            <a:r>
              <a:rPr dirty="0" sz="900" spc="-5">
                <a:latin typeface="Calibri"/>
                <a:cs typeface="Calibri"/>
              </a:rPr>
              <a:t>emisji</a:t>
            </a:r>
            <a:r>
              <a:rPr dirty="0" sz="900" spc="2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w</a:t>
            </a:r>
            <a:r>
              <a:rPr dirty="0" sz="900" spc="-5">
                <a:latin typeface="Calibri"/>
                <a:cs typeface="Calibri"/>
              </a:rPr>
              <a:t> euro),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wliczając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w</a:t>
            </a:r>
            <a:r>
              <a:rPr dirty="0" sz="900" spc="-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niego</a:t>
            </a:r>
            <a:r>
              <a:rPr dirty="0" sz="900" spc="2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także</a:t>
            </a:r>
            <a:r>
              <a:rPr dirty="0" sz="900" spc="-5">
                <a:latin typeface="Calibri"/>
                <a:cs typeface="Calibri"/>
              </a:rPr>
              <a:t> zrealizowane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wcześniej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przedterminowe</a:t>
            </a:r>
            <a:r>
              <a:rPr dirty="0" sz="900" spc="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spłaty.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Rekordowa</a:t>
            </a:r>
            <a:r>
              <a:rPr dirty="0" sz="900" spc="9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wartość</a:t>
            </a:r>
            <a:r>
              <a:rPr dirty="0" sz="900" spc="114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defaultów</a:t>
            </a:r>
            <a:r>
              <a:rPr dirty="0" sz="900" spc="110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to</a:t>
            </a:r>
            <a:r>
              <a:rPr dirty="0" sz="900" spc="10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przede</a:t>
            </a:r>
            <a:r>
              <a:rPr dirty="0" sz="900" spc="1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wszystkim</a:t>
            </a:r>
            <a:r>
              <a:rPr dirty="0" sz="900" spc="1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konsekwencja</a:t>
            </a:r>
            <a:r>
              <a:rPr dirty="0" sz="900" spc="1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niezrealizowanych</a:t>
            </a:r>
            <a:r>
              <a:rPr dirty="0" sz="900" spc="10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w</a:t>
            </a:r>
            <a:r>
              <a:rPr dirty="0" sz="900" spc="10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terminie</a:t>
            </a:r>
            <a:r>
              <a:rPr dirty="0" sz="900" spc="114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wykupów</a:t>
            </a:r>
            <a:r>
              <a:rPr dirty="0" sz="900" spc="1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wartych</a:t>
            </a:r>
            <a:r>
              <a:rPr dirty="0" sz="900" spc="10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w</a:t>
            </a:r>
            <a:r>
              <a:rPr dirty="0" sz="900" spc="9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sumie</a:t>
            </a:r>
            <a:r>
              <a:rPr dirty="0" sz="900" spc="9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140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900" spc="-5">
                <a:latin typeface="Calibri"/>
                <a:cs typeface="Calibri"/>
              </a:rPr>
              <a:t>mln </a:t>
            </a:r>
            <a:r>
              <a:rPr dirty="0" sz="900">
                <a:latin typeface="Calibri"/>
                <a:cs typeface="Calibri"/>
              </a:rPr>
              <a:t>zł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obligacji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Actionu</a:t>
            </a:r>
            <a:r>
              <a:rPr dirty="0" sz="900">
                <a:latin typeface="Calibri"/>
                <a:cs typeface="Calibri"/>
              </a:rPr>
              <a:t> i</a:t>
            </a:r>
            <a:r>
              <a:rPr dirty="0" sz="900" spc="-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Sygnity.</a:t>
            </a:r>
            <a:endParaRPr sz="900">
              <a:latin typeface="Calibri"/>
              <a:cs typeface="Calibri"/>
            </a:endParaRPr>
          </a:p>
          <a:p>
            <a:pPr algn="just" marL="12700" marR="6985">
              <a:lnSpc>
                <a:spcPct val="107800"/>
              </a:lnSpc>
              <a:spcBef>
                <a:spcPts val="795"/>
              </a:spcBef>
            </a:pPr>
            <a:r>
              <a:rPr dirty="0" sz="900">
                <a:latin typeface="Calibri"/>
                <a:cs typeface="Calibri"/>
              </a:rPr>
              <a:t>Pod </a:t>
            </a:r>
            <a:r>
              <a:rPr dirty="0" sz="900" spc="-5">
                <a:latin typeface="Calibri"/>
                <a:cs typeface="Calibri"/>
              </a:rPr>
              <a:t>względem ilościowym na 129 zapadających </a:t>
            </a:r>
            <a:r>
              <a:rPr dirty="0" sz="900">
                <a:latin typeface="Calibri"/>
                <a:cs typeface="Calibri"/>
              </a:rPr>
              <a:t>w </a:t>
            </a:r>
            <a:r>
              <a:rPr dirty="0" sz="900" spc="-10">
                <a:latin typeface="Calibri"/>
                <a:cs typeface="Calibri"/>
              </a:rPr>
              <a:t>2017 </a:t>
            </a:r>
            <a:r>
              <a:rPr dirty="0" sz="900" spc="-5">
                <a:latin typeface="Calibri"/>
                <a:cs typeface="Calibri"/>
              </a:rPr>
              <a:t>r. serii obligacji na Catalyst (wliczając także serie, </a:t>
            </a:r>
            <a:r>
              <a:rPr dirty="0" sz="900">
                <a:latin typeface="Calibri"/>
                <a:cs typeface="Calibri"/>
              </a:rPr>
              <a:t>które </a:t>
            </a:r>
            <a:r>
              <a:rPr dirty="0" sz="900" spc="-5">
                <a:latin typeface="Calibri"/>
                <a:cs typeface="Calibri"/>
              </a:rPr>
              <a:t>wykupiono przed 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terminem)</a:t>
            </a:r>
            <a:r>
              <a:rPr dirty="0" sz="900" spc="3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przypadło 10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defaultów.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720" y="316229"/>
            <a:ext cx="2599055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79500" algn="l"/>
              </a:tabLst>
            </a:pPr>
            <a:r>
              <a:rPr dirty="0" spc="-5">
                <a:solidFill>
                  <a:srgbClr val="00498A"/>
                </a:solidFill>
              </a:rPr>
              <a:t>Catalyst	-</a:t>
            </a:r>
            <a:r>
              <a:rPr dirty="0" spc="-45">
                <a:solidFill>
                  <a:srgbClr val="00498A"/>
                </a:solidFill>
              </a:rPr>
              <a:t> </a:t>
            </a:r>
            <a:r>
              <a:rPr dirty="0" spc="-5">
                <a:solidFill>
                  <a:srgbClr val="00498A"/>
                </a:solidFill>
              </a:rPr>
              <a:t>default</a:t>
            </a:r>
            <a:r>
              <a:rPr dirty="0">
                <a:solidFill>
                  <a:srgbClr val="00498A"/>
                </a:solidFill>
              </a:rPr>
              <a:t> </a:t>
            </a:r>
            <a:r>
              <a:rPr dirty="0" spc="-5">
                <a:solidFill>
                  <a:srgbClr val="00498A"/>
                </a:solidFill>
              </a:rPr>
              <a:t>rate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58888" y="5000040"/>
            <a:ext cx="123189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solidFill>
                  <a:srgbClr val="FFFFFF"/>
                </a:solidFill>
                <a:latin typeface="Verdana"/>
                <a:cs typeface="Verdana"/>
              </a:rPr>
              <a:t>16</a:t>
            </a:r>
            <a:endParaRPr sz="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2420" y="935735"/>
            <a:ext cx="6772909" cy="259079"/>
          </a:xfrm>
          <a:prstGeom prst="rect">
            <a:avLst/>
          </a:prstGeom>
          <a:solidFill>
            <a:srgbClr val="B8D4EB"/>
          </a:solidFill>
        </p:spPr>
        <p:txBody>
          <a:bodyPr wrap="square" lIns="0" tIns="5270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15"/>
              </a:spcBef>
            </a:pPr>
            <a:r>
              <a:rPr dirty="0" sz="1000" spc="-10" b="1">
                <a:latin typeface="Verdana"/>
                <a:cs typeface="Verdana"/>
              </a:rPr>
              <a:t>12-miesięczny</a:t>
            </a:r>
            <a:r>
              <a:rPr dirty="0" sz="1000" spc="20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default</a:t>
            </a:r>
            <a:r>
              <a:rPr dirty="0" sz="1000" spc="15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rate</a:t>
            </a:r>
            <a:r>
              <a:rPr dirty="0" sz="1000" spc="10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dla</a:t>
            </a:r>
            <a:r>
              <a:rPr dirty="0" sz="1000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obligacji</a:t>
            </a:r>
            <a:r>
              <a:rPr dirty="0" sz="1000" spc="15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wartych</a:t>
            </a:r>
            <a:r>
              <a:rPr dirty="0" sz="1000" spc="5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do</a:t>
            </a:r>
            <a:r>
              <a:rPr dirty="0" sz="1000" spc="5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10</a:t>
            </a:r>
            <a:r>
              <a:rPr dirty="0" sz="1000" spc="5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mln</a:t>
            </a:r>
            <a:r>
              <a:rPr dirty="0" sz="1000" spc="5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zł</a:t>
            </a:r>
            <a:endParaRPr sz="10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23803" y="1510315"/>
            <a:ext cx="5101392" cy="211512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38022" y="3928668"/>
            <a:ext cx="6057265" cy="1025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7300"/>
              </a:lnSpc>
              <a:spcBef>
                <a:spcPts val="95"/>
              </a:spcBef>
            </a:pPr>
            <a:r>
              <a:rPr dirty="0" sz="1100" spc="-5" i="1">
                <a:latin typeface="Calibri"/>
                <a:cs typeface="Calibri"/>
              </a:rPr>
              <a:t>Metodologia:</a:t>
            </a:r>
            <a:r>
              <a:rPr dirty="0" sz="1100" spc="-20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Relacja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wartości</a:t>
            </a:r>
            <a:r>
              <a:rPr dirty="0" sz="1100" spc="-10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i</a:t>
            </a:r>
            <a:r>
              <a:rPr dirty="0" sz="1100" spc="2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liczby</a:t>
            </a:r>
            <a:r>
              <a:rPr dirty="0" sz="1100" spc="1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serii</a:t>
            </a:r>
            <a:r>
              <a:rPr dirty="0" sz="1100" spc="-25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niewykupionych</a:t>
            </a:r>
            <a:r>
              <a:rPr dirty="0" sz="1100" spc="-1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obligacji</a:t>
            </a:r>
            <a:r>
              <a:rPr dirty="0" sz="110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do</a:t>
            </a:r>
            <a:r>
              <a:rPr dirty="0" sz="1100" spc="15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zapadającego</a:t>
            </a:r>
            <a:r>
              <a:rPr dirty="0" sz="110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zadłużenia</a:t>
            </a:r>
            <a:r>
              <a:rPr dirty="0" sz="1100" spc="15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liczone</a:t>
            </a:r>
            <a:r>
              <a:rPr dirty="0" sz="1100" spc="1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są </a:t>
            </a:r>
            <a:r>
              <a:rPr dirty="0" sz="1100" spc="-23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w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ujęciu </a:t>
            </a:r>
            <a:r>
              <a:rPr dirty="0" sz="1100" i="1">
                <a:latin typeface="Calibri"/>
                <a:cs typeface="Calibri"/>
              </a:rPr>
              <a:t>12-miesięcznym</a:t>
            </a:r>
            <a:r>
              <a:rPr dirty="0" sz="1100" spc="-1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do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wartości</a:t>
            </a:r>
            <a:r>
              <a:rPr dirty="0" sz="1100" spc="-2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10</a:t>
            </a:r>
            <a:r>
              <a:rPr dirty="0" sz="1100" spc="-10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mln </a:t>
            </a:r>
            <a:r>
              <a:rPr dirty="0" sz="1100" spc="-5" i="1">
                <a:latin typeface="Calibri"/>
                <a:cs typeface="Calibri"/>
              </a:rPr>
              <a:t>zł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100" spc="-5">
                <a:latin typeface="Calibri"/>
                <a:cs typeface="Calibri"/>
              </a:rPr>
              <a:t>Obserwowana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poprawa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segmencie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małych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emisji,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jeśli chodzi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 wartość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niewykupionego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długu,</a:t>
            </a:r>
            <a:r>
              <a:rPr dirty="0" sz="1100">
                <a:latin typeface="Calibri"/>
                <a:cs typeface="Calibri"/>
              </a:rPr>
              <a:t> wciąż</a:t>
            </a:r>
            <a:endParaRPr sz="1100">
              <a:latin typeface="Calibri"/>
              <a:cs typeface="Calibri"/>
            </a:endParaRPr>
          </a:p>
          <a:p>
            <a:pPr marL="12700" marR="647065">
              <a:lnSpc>
                <a:spcPct val="107300"/>
              </a:lnSpc>
            </a:pPr>
            <a:r>
              <a:rPr dirty="0" sz="1100" spc="-5">
                <a:latin typeface="Calibri"/>
                <a:cs typeface="Calibri"/>
              </a:rPr>
              <a:t>jest niewystarczająca. Ze względu na </a:t>
            </a:r>
            <a:r>
              <a:rPr dirty="0" sz="1100">
                <a:latin typeface="Calibri"/>
                <a:cs typeface="Calibri"/>
              </a:rPr>
              <a:t>ryzyko towarzyszące </a:t>
            </a:r>
            <a:r>
              <a:rPr dirty="0" sz="1100" spc="-5">
                <a:latin typeface="Calibri"/>
                <a:cs typeface="Calibri"/>
              </a:rPr>
              <a:t>działalności </a:t>
            </a:r>
            <a:r>
              <a:rPr dirty="0" sz="1100">
                <a:latin typeface="Calibri"/>
                <a:cs typeface="Calibri"/>
              </a:rPr>
              <a:t>mniejszych </a:t>
            </a:r>
            <a:r>
              <a:rPr dirty="0" sz="1100" spc="-5">
                <a:latin typeface="Calibri"/>
                <a:cs typeface="Calibri"/>
              </a:rPr>
              <a:t>spółek </a:t>
            </a:r>
            <a:r>
              <a:rPr dirty="0" sz="1100">
                <a:latin typeface="Calibri"/>
                <a:cs typeface="Calibri"/>
              </a:rPr>
              <a:t>należy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domniemywać,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że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nigdy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nie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uda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się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zejść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 </a:t>
            </a:r>
            <a:r>
              <a:rPr dirty="0" sz="1100">
                <a:latin typeface="Calibri"/>
                <a:cs typeface="Calibri"/>
              </a:rPr>
              <a:t>poziomów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obserwowanych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na</a:t>
            </a:r>
            <a:r>
              <a:rPr dirty="0" sz="1100">
                <a:latin typeface="Calibri"/>
                <a:cs typeface="Calibri"/>
              </a:rPr>
              <a:t> całym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rynku</a:t>
            </a:r>
            <a:r>
              <a:rPr dirty="0" sz="800">
                <a:latin typeface="Calibri"/>
                <a:cs typeface="Calibri"/>
              </a:rPr>
              <a:t>.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9720" y="316229"/>
            <a:ext cx="39509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79500" algn="l"/>
              </a:tabLst>
            </a:pPr>
            <a:r>
              <a:rPr dirty="0" sz="1600" spc="-5" b="1">
                <a:solidFill>
                  <a:srgbClr val="00498A"/>
                </a:solidFill>
                <a:latin typeface="Verdana"/>
                <a:cs typeface="Verdana"/>
              </a:rPr>
              <a:t>Catalyst	-</a:t>
            </a:r>
            <a:r>
              <a:rPr dirty="0" sz="1600" spc="-45" b="1">
                <a:solidFill>
                  <a:srgbClr val="00498A"/>
                </a:solidFill>
                <a:latin typeface="Verdana"/>
                <a:cs typeface="Verdana"/>
              </a:rPr>
              <a:t> </a:t>
            </a:r>
            <a:r>
              <a:rPr dirty="0" sz="1600" spc="-5" b="1">
                <a:solidFill>
                  <a:srgbClr val="00498A"/>
                </a:solidFill>
                <a:latin typeface="Verdana"/>
                <a:cs typeface="Verdana"/>
              </a:rPr>
              <a:t>niewykupione</a:t>
            </a:r>
            <a:r>
              <a:rPr dirty="0" sz="1600" spc="5" b="1">
                <a:solidFill>
                  <a:srgbClr val="00498A"/>
                </a:solidFill>
                <a:latin typeface="Verdana"/>
                <a:cs typeface="Verdana"/>
              </a:rPr>
              <a:t> </a:t>
            </a:r>
            <a:r>
              <a:rPr dirty="0" sz="1600" spc="-5" b="1">
                <a:solidFill>
                  <a:srgbClr val="00498A"/>
                </a:solidFill>
                <a:latin typeface="Verdana"/>
                <a:cs typeface="Verdana"/>
              </a:rPr>
              <a:t>obligacje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58888" y="5000040"/>
            <a:ext cx="123189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solidFill>
                  <a:srgbClr val="FFFFFF"/>
                </a:solidFill>
                <a:latin typeface="Verdana"/>
                <a:cs typeface="Verdana"/>
              </a:rPr>
              <a:t>17</a:t>
            </a:r>
            <a:endParaRPr sz="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2420" y="935735"/>
            <a:ext cx="6772909" cy="259079"/>
          </a:xfrm>
          <a:prstGeom prst="rect">
            <a:avLst/>
          </a:prstGeom>
          <a:solidFill>
            <a:srgbClr val="B8D4EB"/>
          </a:solidFill>
        </p:spPr>
        <p:txBody>
          <a:bodyPr wrap="square" lIns="0" tIns="5270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415"/>
              </a:spcBef>
            </a:pPr>
            <a:r>
              <a:rPr dirty="0" sz="1000" spc="-5" b="1">
                <a:latin typeface="Verdana"/>
                <a:cs typeface="Verdana"/>
              </a:rPr>
              <a:t>Niewykupione</a:t>
            </a:r>
            <a:r>
              <a:rPr dirty="0" sz="1000" spc="30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obligacje</a:t>
            </a:r>
            <a:r>
              <a:rPr dirty="0" sz="1000" spc="15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z </a:t>
            </a:r>
            <a:r>
              <a:rPr dirty="0" sz="1000" spc="-10" b="1">
                <a:latin typeface="Verdana"/>
                <a:cs typeface="Verdana"/>
              </a:rPr>
              <a:t>Catalyst</a:t>
            </a:r>
            <a:r>
              <a:rPr dirty="0" sz="1000" spc="-5" b="1">
                <a:latin typeface="Verdana"/>
                <a:cs typeface="Verdana"/>
              </a:rPr>
              <a:t> w</a:t>
            </a:r>
            <a:r>
              <a:rPr dirty="0" sz="1000" spc="-15" b="1">
                <a:latin typeface="Verdana"/>
                <a:cs typeface="Verdana"/>
              </a:rPr>
              <a:t> </a:t>
            </a:r>
            <a:r>
              <a:rPr dirty="0" sz="1000" spc="-5" b="1">
                <a:latin typeface="Verdana"/>
                <a:cs typeface="Verdana"/>
              </a:rPr>
              <a:t>2017</a:t>
            </a:r>
            <a:r>
              <a:rPr dirty="0" sz="1000" spc="15" b="1">
                <a:latin typeface="Verdana"/>
                <a:cs typeface="Verdana"/>
              </a:rPr>
              <a:t> </a:t>
            </a:r>
            <a:r>
              <a:rPr dirty="0" sz="1000" b="1">
                <a:latin typeface="Verdana"/>
                <a:cs typeface="Verdana"/>
              </a:rPr>
              <a:t>r</a:t>
            </a:r>
            <a:r>
              <a:rPr dirty="0" sz="1000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0683" y="1446556"/>
            <a:ext cx="5759195" cy="251057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720" y="316229"/>
            <a:ext cx="2999740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>
                <a:solidFill>
                  <a:srgbClr val="00498A"/>
                </a:solidFill>
              </a:rPr>
              <a:t>Catalyst</a:t>
            </a:r>
            <a:r>
              <a:rPr dirty="0" spc="5">
                <a:solidFill>
                  <a:srgbClr val="00498A"/>
                </a:solidFill>
              </a:rPr>
              <a:t> </a:t>
            </a:r>
            <a:r>
              <a:rPr dirty="0" spc="-5">
                <a:solidFill>
                  <a:srgbClr val="00498A"/>
                </a:solidFill>
              </a:rPr>
              <a:t>–</a:t>
            </a:r>
            <a:r>
              <a:rPr dirty="0" spc="-10">
                <a:solidFill>
                  <a:srgbClr val="00498A"/>
                </a:solidFill>
              </a:rPr>
              <a:t> </a:t>
            </a:r>
            <a:r>
              <a:rPr dirty="0" spc="-5">
                <a:solidFill>
                  <a:srgbClr val="00498A"/>
                </a:solidFill>
              </a:rPr>
              <a:t>czynniki</a:t>
            </a:r>
            <a:r>
              <a:rPr dirty="0" spc="-10">
                <a:solidFill>
                  <a:srgbClr val="00498A"/>
                </a:solidFill>
              </a:rPr>
              <a:t> </a:t>
            </a:r>
            <a:r>
              <a:rPr dirty="0" spc="-5">
                <a:solidFill>
                  <a:srgbClr val="00498A"/>
                </a:solidFill>
              </a:rPr>
              <a:t>ryzyka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58888" y="5000040"/>
            <a:ext cx="123189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solidFill>
                  <a:srgbClr val="FFFFFF"/>
                </a:solidFill>
                <a:latin typeface="Verdana"/>
                <a:cs typeface="Verdana"/>
              </a:rPr>
              <a:t>18</a:t>
            </a:r>
            <a:endParaRPr sz="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2420" y="915923"/>
            <a:ext cx="6772909" cy="459105"/>
          </a:xfrm>
          <a:prstGeom prst="rect">
            <a:avLst/>
          </a:prstGeom>
          <a:solidFill>
            <a:srgbClr val="B8D4EB"/>
          </a:solidFill>
        </p:spPr>
        <p:txBody>
          <a:bodyPr wrap="square" lIns="0" tIns="144145" rIns="0" bIns="0" rtlCol="0" vert="horz">
            <a:spAutoFit/>
          </a:bodyPr>
          <a:lstStyle/>
          <a:p>
            <a:pPr marL="589280">
              <a:lnSpc>
                <a:spcPct val="100000"/>
              </a:lnSpc>
              <a:spcBef>
                <a:spcPts val="1135"/>
              </a:spcBef>
            </a:pPr>
            <a:r>
              <a:rPr dirty="0" sz="1100" b="1">
                <a:latin typeface="Verdana"/>
                <a:cs typeface="Verdana"/>
              </a:rPr>
              <a:t>Czynniki</a:t>
            </a:r>
            <a:r>
              <a:rPr dirty="0" sz="1100" spc="-15" b="1">
                <a:latin typeface="Verdana"/>
                <a:cs typeface="Verdana"/>
              </a:rPr>
              <a:t> </a:t>
            </a:r>
            <a:r>
              <a:rPr dirty="0" sz="1100" b="1">
                <a:latin typeface="Verdana"/>
                <a:cs typeface="Verdana"/>
              </a:rPr>
              <a:t>ryzyka</a:t>
            </a:r>
            <a:r>
              <a:rPr dirty="0" sz="1100" spc="-20" b="1">
                <a:latin typeface="Verdana"/>
                <a:cs typeface="Verdana"/>
              </a:rPr>
              <a:t> </a:t>
            </a:r>
            <a:r>
              <a:rPr dirty="0" sz="1100" spc="-5" b="1">
                <a:latin typeface="Verdana"/>
                <a:cs typeface="Verdana"/>
              </a:rPr>
              <a:t>wpływające</a:t>
            </a:r>
            <a:r>
              <a:rPr dirty="0" sz="1100" spc="-10" b="1">
                <a:latin typeface="Verdana"/>
                <a:cs typeface="Verdana"/>
              </a:rPr>
              <a:t> </a:t>
            </a:r>
            <a:r>
              <a:rPr dirty="0" sz="1100" b="1">
                <a:latin typeface="Verdana"/>
                <a:cs typeface="Verdana"/>
              </a:rPr>
              <a:t>na</a:t>
            </a:r>
            <a:r>
              <a:rPr dirty="0" sz="1100" spc="5" b="1">
                <a:latin typeface="Verdana"/>
                <a:cs typeface="Verdana"/>
              </a:rPr>
              <a:t> </a:t>
            </a:r>
            <a:r>
              <a:rPr dirty="0" sz="1100" b="1">
                <a:latin typeface="Verdana"/>
                <a:cs typeface="Verdana"/>
              </a:rPr>
              <a:t>przyszły</a:t>
            </a:r>
            <a:r>
              <a:rPr dirty="0" sz="1100" spc="-5" b="1">
                <a:latin typeface="Verdana"/>
                <a:cs typeface="Verdana"/>
              </a:rPr>
              <a:t> </a:t>
            </a:r>
            <a:r>
              <a:rPr dirty="0" sz="1100" b="1">
                <a:latin typeface="Verdana"/>
                <a:cs typeface="Verdana"/>
              </a:rPr>
              <a:t>poziom</a:t>
            </a:r>
            <a:r>
              <a:rPr dirty="0" sz="1100" spc="15" b="1">
                <a:latin typeface="Verdana"/>
                <a:cs typeface="Verdana"/>
              </a:rPr>
              <a:t> </a:t>
            </a:r>
            <a:r>
              <a:rPr dirty="0" sz="1100" spc="-5" b="1">
                <a:latin typeface="Verdana"/>
                <a:cs typeface="Verdana"/>
              </a:rPr>
              <a:t>default-ów</a:t>
            </a:r>
            <a:r>
              <a:rPr dirty="0" sz="1100" spc="-15" b="1">
                <a:latin typeface="Verdana"/>
                <a:cs typeface="Verdana"/>
              </a:rPr>
              <a:t> </a:t>
            </a:r>
            <a:r>
              <a:rPr dirty="0" sz="1100" b="1">
                <a:latin typeface="Verdana"/>
                <a:cs typeface="Verdana"/>
              </a:rPr>
              <a:t>na </a:t>
            </a:r>
            <a:r>
              <a:rPr dirty="0" sz="1100" spc="-5" b="1">
                <a:latin typeface="Verdana"/>
                <a:cs typeface="Verdana"/>
              </a:rPr>
              <a:t>Catalyst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1159" y="1471421"/>
            <a:ext cx="6510020" cy="3562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Verdana"/>
                <a:cs typeface="Verdana"/>
              </a:rPr>
              <a:t>Ryzyko</a:t>
            </a:r>
            <a:r>
              <a:rPr dirty="0" sz="1100" spc="-35" b="1">
                <a:latin typeface="Verdana"/>
                <a:cs typeface="Verdana"/>
              </a:rPr>
              <a:t> </a:t>
            </a:r>
            <a:r>
              <a:rPr dirty="0" sz="1100" spc="-5" b="1">
                <a:latin typeface="Verdana"/>
                <a:cs typeface="Verdana"/>
              </a:rPr>
              <a:t>związane</a:t>
            </a:r>
            <a:r>
              <a:rPr dirty="0" sz="1100" spc="-10" b="1">
                <a:latin typeface="Verdana"/>
                <a:cs typeface="Verdana"/>
              </a:rPr>
              <a:t> </a:t>
            </a:r>
            <a:r>
              <a:rPr dirty="0" sz="1100" b="1">
                <a:latin typeface="Verdana"/>
                <a:cs typeface="Verdana"/>
              </a:rPr>
              <a:t>z</a:t>
            </a:r>
            <a:r>
              <a:rPr dirty="0" sz="1100" spc="5" b="1">
                <a:latin typeface="Verdana"/>
                <a:cs typeface="Verdana"/>
              </a:rPr>
              <a:t> </a:t>
            </a:r>
            <a:r>
              <a:rPr dirty="0" sz="1100" b="1">
                <a:latin typeface="Verdana"/>
                <a:cs typeface="Verdana"/>
              </a:rPr>
              <a:t>koniunkturą</a:t>
            </a:r>
            <a:r>
              <a:rPr dirty="0" sz="1100" spc="-45" b="1">
                <a:latin typeface="Verdana"/>
                <a:cs typeface="Verdana"/>
              </a:rPr>
              <a:t> </a:t>
            </a:r>
            <a:r>
              <a:rPr dirty="0" sz="1100" spc="-5" b="1">
                <a:latin typeface="Verdana"/>
                <a:cs typeface="Verdana"/>
              </a:rPr>
              <a:t>gospodarczą</a:t>
            </a:r>
            <a:endParaRPr sz="1100">
              <a:latin typeface="Verdana"/>
              <a:cs typeface="Verdana"/>
            </a:endParaRPr>
          </a:p>
          <a:p>
            <a:pPr marL="12700" marR="27940">
              <a:lnSpc>
                <a:spcPct val="100000"/>
              </a:lnSpc>
            </a:pPr>
            <a:r>
              <a:rPr dirty="0" sz="1100" spc="-5">
                <a:latin typeface="Verdana"/>
                <a:cs typeface="Verdana"/>
              </a:rPr>
              <a:t>Istnieje</a:t>
            </a:r>
            <a:r>
              <a:rPr dirty="0" sz="1100" spc="-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ryzyko,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że </a:t>
            </a:r>
            <a:r>
              <a:rPr dirty="0" sz="1100">
                <a:latin typeface="Verdana"/>
                <a:cs typeface="Verdana"/>
              </a:rPr>
              <a:t>w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przypadku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wystąpienia</a:t>
            </a:r>
            <a:r>
              <a:rPr dirty="0" sz="1100" spc="3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dekoniunktury</a:t>
            </a:r>
            <a:r>
              <a:rPr dirty="0" sz="1100" spc="3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gospodarczej</a:t>
            </a:r>
            <a:r>
              <a:rPr dirty="0" sz="1100" spc="-1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w </a:t>
            </a:r>
            <a:r>
              <a:rPr dirty="0" sz="1100" spc="-5">
                <a:latin typeface="Verdana"/>
                <a:cs typeface="Verdana"/>
              </a:rPr>
              <a:t>Polsce, </a:t>
            </a:r>
            <a:r>
              <a:rPr dirty="0" sz="1100" spc="-10">
                <a:latin typeface="Verdana"/>
                <a:cs typeface="Verdana"/>
              </a:rPr>
              <a:t>zmianie </a:t>
            </a:r>
            <a:r>
              <a:rPr dirty="0" sz="1100" spc="-37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może</a:t>
            </a:r>
            <a:r>
              <a:rPr dirty="0" sz="1100" spc="-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ulec</a:t>
            </a:r>
            <a:r>
              <a:rPr dirty="0" sz="1100" spc="2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popyt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na </a:t>
            </a:r>
            <a:r>
              <a:rPr dirty="0" sz="1100" spc="-5">
                <a:latin typeface="Verdana"/>
                <a:cs typeface="Verdana"/>
              </a:rPr>
              <a:t>produkty</a:t>
            </a:r>
            <a:r>
              <a:rPr dirty="0" sz="1100" spc="2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oferowane</a:t>
            </a:r>
            <a:r>
              <a:rPr dirty="0" sz="1100" spc="-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przez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spółki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emitujące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obligacje,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a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w </a:t>
            </a:r>
            <a:r>
              <a:rPr dirty="0" sz="1100" spc="-5">
                <a:latin typeface="Verdana"/>
                <a:cs typeface="Verdana"/>
              </a:rPr>
              <a:t>konsekwencji </a:t>
            </a:r>
            <a:r>
              <a:rPr dirty="0" sz="1100" spc="-37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może</a:t>
            </a:r>
            <a:r>
              <a:rPr dirty="0" sz="1100" spc="-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nastąpić</a:t>
            </a:r>
            <a:r>
              <a:rPr dirty="0" sz="1100" spc="4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pogorszenie ich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sytuacji finansowej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oraz</a:t>
            </a:r>
            <a:r>
              <a:rPr dirty="0" sz="110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utrudnienia</a:t>
            </a:r>
            <a:r>
              <a:rPr dirty="0" sz="1100" spc="6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w </a:t>
            </a:r>
            <a:r>
              <a:rPr dirty="0" sz="1100" spc="-5">
                <a:latin typeface="Verdana"/>
                <a:cs typeface="Verdana"/>
              </a:rPr>
              <a:t>realizacji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założonej </a:t>
            </a:r>
            <a:r>
              <a:rPr dirty="0" sz="110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strategii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rozwoju.</a:t>
            </a:r>
            <a:endParaRPr sz="1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Verdana"/>
              <a:cs typeface="Verdana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Verdana"/>
                <a:cs typeface="Verdana"/>
              </a:rPr>
              <a:t>Ryzyko</a:t>
            </a:r>
            <a:r>
              <a:rPr dirty="0" sz="1100" spc="-35" b="1">
                <a:latin typeface="Verdana"/>
                <a:cs typeface="Verdana"/>
              </a:rPr>
              <a:t> </a:t>
            </a:r>
            <a:r>
              <a:rPr dirty="0" sz="1100" spc="-5" b="1">
                <a:latin typeface="Verdana"/>
                <a:cs typeface="Verdana"/>
              </a:rPr>
              <a:t>związane</a:t>
            </a:r>
            <a:r>
              <a:rPr dirty="0" sz="1100" spc="-10" b="1">
                <a:latin typeface="Verdana"/>
                <a:cs typeface="Verdana"/>
              </a:rPr>
              <a:t> </a:t>
            </a:r>
            <a:r>
              <a:rPr dirty="0" sz="1100" b="1">
                <a:latin typeface="Verdana"/>
                <a:cs typeface="Verdana"/>
              </a:rPr>
              <a:t>z</a:t>
            </a:r>
            <a:r>
              <a:rPr dirty="0" sz="1100" spc="5" b="1">
                <a:latin typeface="Verdana"/>
                <a:cs typeface="Verdana"/>
              </a:rPr>
              <a:t> </a:t>
            </a:r>
            <a:r>
              <a:rPr dirty="0" sz="1100" spc="-5" b="1">
                <a:latin typeface="Verdana"/>
                <a:cs typeface="Verdana"/>
              </a:rPr>
              <a:t>regulacjami prawnymi</a:t>
            </a:r>
            <a:endParaRPr sz="1100">
              <a:latin typeface="Verdana"/>
              <a:cs typeface="Verdana"/>
            </a:endParaRPr>
          </a:p>
          <a:p>
            <a:pPr algn="just" marL="12700" marR="116205">
              <a:lnSpc>
                <a:spcPct val="100000"/>
              </a:lnSpc>
            </a:pPr>
            <a:r>
              <a:rPr dirty="0" sz="1100" spc="-5">
                <a:latin typeface="Verdana"/>
                <a:cs typeface="Verdana"/>
              </a:rPr>
              <a:t>Regulacje prawne </a:t>
            </a:r>
            <a:r>
              <a:rPr dirty="0" sz="1100">
                <a:latin typeface="Verdana"/>
                <a:cs typeface="Verdana"/>
              </a:rPr>
              <a:t>w </a:t>
            </a:r>
            <a:r>
              <a:rPr dirty="0" sz="1100" spc="-5">
                <a:latin typeface="Verdana"/>
                <a:cs typeface="Verdana"/>
              </a:rPr>
              <a:t>Polsce podlegają </a:t>
            </a:r>
            <a:r>
              <a:rPr dirty="0" sz="1100">
                <a:latin typeface="Verdana"/>
                <a:cs typeface="Verdana"/>
              </a:rPr>
              <a:t>częstym </a:t>
            </a:r>
            <a:r>
              <a:rPr dirty="0" sz="1100" spc="-5">
                <a:latin typeface="Verdana"/>
                <a:cs typeface="Verdana"/>
              </a:rPr>
              <a:t>zmianom. </a:t>
            </a:r>
            <a:r>
              <a:rPr dirty="0" sz="1100">
                <a:latin typeface="Verdana"/>
                <a:cs typeface="Verdana"/>
              </a:rPr>
              <a:t>W </a:t>
            </a:r>
            <a:r>
              <a:rPr dirty="0" sz="1100" spc="-5">
                <a:latin typeface="Verdana"/>
                <a:cs typeface="Verdana"/>
              </a:rPr>
              <a:t>rezultacie istnieje konieczność </a:t>
            </a:r>
            <a:r>
              <a:rPr dirty="0" sz="110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ponoszenia </a:t>
            </a:r>
            <a:r>
              <a:rPr dirty="0" sz="1100">
                <a:latin typeface="Verdana"/>
                <a:cs typeface="Verdana"/>
              </a:rPr>
              <a:t>kosztów </a:t>
            </a:r>
            <a:r>
              <a:rPr dirty="0" sz="1100" spc="-5">
                <a:latin typeface="Verdana"/>
                <a:cs typeface="Verdana"/>
              </a:rPr>
              <a:t>monitorowania zmian legislacyjnych oraz </a:t>
            </a:r>
            <a:r>
              <a:rPr dirty="0" sz="1100">
                <a:latin typeface="Verdana"/>
                <a:cs typeface="Verdana"/>
              </a:rPr>
              <a:t>kosztów </a:t>
            </a:r>
            <a:r>
              <a:rPr dirty="0" sz="1100" spc="-5">
                <a:latin typeface="Verdana"/>
                <a:cs typeface="Verdana"/>
              </a:rPr>
              <a:t>dostosowywania </a:t>
            </a:r>
            <a:r>
              <a:rPr dirty="0" sz="1100">
                <a:latin typeface="Verdana"/>
                <a:cs typeface="Verdana"/>
              </a:rPr>
              <a:t>do </a:t>
            </a:r>
            <a:r>
              <a:rPr dirty="0" sz="1100" spc="-37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zmieniających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się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przepisów.</a:t>
            </a:r>
            <a:endParaRPr sz="1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z="1100" b="1">
                <a:latin typeface="Verdana"/>
                <a:cs typeface="Verdana"/>
              </a:rPr>
              <a:t>Ryzyko</a:t>
            </a:r>
            <a:r>
              <a:rPr dirty="0" sz="1100" spc="-35" b="1">
                <a:latin typeface="Verdana"/>
                <a:cs typeface="Verdana"/>
              </a:rPr>
              <a:t> </a:t>
            </a:r>
            <a:r>
              <a:rPr dirty="0" sz="1100" spc="-5" b="1">
                <a:latin typeface="Verdana"/>
                <a:cs typeface="Verdana"/>
              </a:rPr>
              <a:t>związane</a:t>
            </a:r>
            <a:r>
              <a:rPr dirty="0" sz="1100" spc="-10" b="1">
                <a:latin typeface="Verdana"/>
                <a:cs typeface="Verdana"/>
              </a:rPr>
              <a:t> </a:t>
            </a:r>
            <a:r>
              <a:rPr dirty="0" sz="1100" b="1">
                <a:latin typeface="Verdana"/>
                <a:cs typeface="Verdana"/>
              </a:rPr>
              <a:t>z</a:t>
            </a:r>
            <a:r>
              <a:rPr dirty="0" sz="1100" spc="5" b="1">
                <a:latin typeface="Verdana"/>
                <a:cs typeface="Verdana"/>
              </a:rPr>
              <a:t> </a:t>
            </a:r>
            <a:r>
              <a:rPr dirty="0" sz="1100" spc="-5" b="1">
                <a:latin typeface="Verdana"/>
                <a:cs typeface="Verdana"/>
              </a:rPr>
              <a:t>poziomem</a:t>
            </a:r>
            <a:r>
              <a:rPr dirty="0" sz="1100" spc="-30" b="1">
                <a:latin typeface="Verdana"/>
                <a:cs typeface="Verdana"/>
              </a:rPr>
              <a:t> </a:t>
            </a:r>
            <a:r>
              <a:rPr dirty="0" sz="1100" spc="-5" b="1">
                <a:latin typeface="Verdana"/>
                <a:cs typeface="Verdana"/>
              </a:rPr>
              <a:t>marż</a:t>
            </a:r>
            <a:r>
              <a:rPr dirty="0" sz="1100" spc="10" b="1">
                <a:latin typeface="Verdana"/>
                <a:cs typeface="Verdana"/>
              </a:rPr>
              <a:t> </a:t>
            </a:r>
            <a:r>
              <a:rPr dirty="0" sz="1100" b="1">
                <a:latin typeface="Verdana"/>
                <a:cs typeface="Verdana"/>
              </a:rPr>
              <a:t>procentowych</a:t>
            </a:r>
            <a:endParaRPr sz="11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dirty="0" sz="1100" spc="-5">
                <a:latin typeface="Verdana"/>
                <a:cs typeface="Verdana"/>
              </a:rPr>
              <a:t>Dominującą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branżą</a:t>
            </a:r>
            <a:r>
              <a:rPr dirty="0" sz="1100" spc="3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na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rynku</a:t>
            </a:r>
            <a:r>
              <a:rPr dirty="0" sz="1100" spc="3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Catalyst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jest</a:t>
            </a:r>
            <a:r>
              <a:rPr dirty="0" sz="1100" spc="-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sektor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deweloperski.</a:t>
            </a:r>
            <a:r>
              <a:rPr dirty="0" sz="110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Trwająca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dobra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koniunktura </a:t>
            </a:r>
            <a:r>
              <a:rPr dirty="0" sz="1100" spc="-37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na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tym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rynku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jest</a:t>
            </a:r>
            <a:r>
              <a:rPr dirty="0" sz="1100" spc="-10">
                <a:latin typeface="Verdana"/>
                <a:cs typeface="Verdana"/>
              </a:rPr>
              <a:t> silnie</a:t>
            </a:r>
            <a:r>
              <a:rPr dirty="0" sz="1100" spc="4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wspierana</a:t>
            </a:r>
            <a:r>
              <a:rPr dirty="0" sz="1100" spc="2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przez</a:t>
            </a:r>
            <a:r>
              <a:rPr dirty="0" sz="110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najniższy</a:t>
            </a:r>
            <a:r>
              <a:rPr dirty="0" sz="1100" spc="2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w </a:t>
            </a:r>
            <a:r>
              <a:rPr dirty="0" sz="1100" spc="-5">
                <a:latin typeface="Verdana"/>
                <a:cs typeface="Verdana"/>
              </a:rPr>
              <a:t>historii</a:t>
            </a:r>
            <a:r>
              <a:rPr dirty="0" sz="1100" spc="3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poziom</a:t>
            </a:r>
            <a:r>
              <a:rPr dirty="0" sz="1100">
                <a:latin typeface="Verdana"/>
                <a:cs typeface="Verdana"/>
              </a:rPr>
              <a:t> stóp </a:t>
            </a:r>
            <a:r>
              <a:rPr dirty="0" sz="1100" spc="-5">
                <a:latin typeface="Verdana"/>
                <a:cs typeface="Verdana"/>
              </a:rPr>
              <a:t>procentowych</a:t>
            </a:r>
            <a:r>
              <a:rPr dirty="0" sz="1100">
                <a:latin typeface="Verdana"/>
                <a:cs typeface="Verdana"/>
              </a:rPr>
              <a:t> w 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Polsce. </a:t>
            </a:r>
            <a:r>
              <a:rPr dirty="0" sz="1100">
                <a:latin typeface="Verdana"/>
                <a:cs typeface="Verdana"/>
              </a:rPr>
              <a:t>Wzrost stóp</a:t>
            </a:r>
            <a:r>
              <a:rPr dirty="0" sz="1100" spc="-5">
                <a:latin typeface="Verdana"/>
                <a:cs typeface="Verdana"/>
              </a:rPr>
              <a:t> procentowych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może</a:t>
            </a:r>
            <a:r>
              <a:rPr dirty="0" sz="1100" spc="-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mieć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istotny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negatywny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10">
                <a:latin typeface="Verdana"/>
                <a:cs typeface="Verdana"/>
              </a:rPr>
              <a:t>wpływ</a:t>
            </a:r>
            <a:r>
              <a:rPr dirty="0" sz="1100" spc="3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na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10">
                <a:latin typeface="Verdana"/>
                <a:cs typeface="Verdana"/>
              </a:rPr>
              <a:t>działalność</a:t>
            </a:r>
            <a:r>
              <a:rPr dirty="0" sz="1100" spc="5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i</a:t>
            </a:r>
            <a:endParaRPr sz="1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-5">
                <a:latin typeface="Verdana"/>
                <a:cs typeface="Verdana"/>
              </a:rPr>
              <a:t>sytuację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finansową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emitentów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z</a:t>
            </a:r>
            <a:r>
              <a:rPr dirty="0" sz="1100" spc="-5">
                <a:latin typeface="Verdana"/>
                <a:cs typeface="Verdana"/>
              </a:rPr>
              <a:t> tej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branży.</a:t>
            </a:r>
            <a:endParaRPr sz="1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z="1100" b="1">
                <a:latin typeface="Verdana"/>
                <a:cs typeface="Verdana"/>
              </a:rPr>
              <a:t>Ryzyko</a:t>
            </a:r>
            <a:r>
              <a:rPr dirty="0" sz="1100" spc="-40" b="1">
                <a:latin typeface="Verdana"/>
                <a:cs typeface="Verdana"/>
              </a:rPr>
              <a:t> </a:t>
            </a:r>
            <a:r>
              <a:rPr dirty="0" sz="1100" spc="-5" b="1">
                <a:latin typeface="Verdana"/>
                <a:cs typeface="Verdana"/>
              </a:rPr>
              <a:t>zmiany</a:t>
            </a:r>
            <a:r>
              <a:rPr dirty="0" sz="1100" spc="-10" b="1">
                <a:latin typeface="Verdana"/>
                <a:cs typeface="Verdana"/>
              </a:rPr>
              <a:t> </a:t>
            </a:r>
            <a:r>
              <a:rPr dirty="0" sz="1100" b="1">
                <a:latin typeface="Verdana"/>
                <a:cs typeface="Verdana"/>
              </a:rPr>
              <a:t>stopy</a:t>
            </a:r>
            <a:r>
              <a:rPr dirty="0" sz="1100" spc="-20" b="1">
                <a:latin typeface="Verdana"/>
                <a:cs typeface="Verdana"/>
              </a:rPr>
              <a:t> </a:t>
            </a:r>
            <a:r>
              <a:rPr dirty="0" sz="1100" spc="-5" b="1">
                <a:latin typeface="Verdana"/>
                <a:cs typeface="Verdana"/>
              </a:rPr>
              <a:t>bazowej</a:t>
            </a:r>
            <a:endParaRPr sz="1100">
              <a:latin typeface="Verdana"/>
              <a:cs typeface="Verdana"/>
            </a:endParaRPr>
          </a:p>
          <a:p>
            <a:pPr marL="12700" marR="288925">
              <a:lnSpc>
                <a:spcPct val="100000"/>
              </a:lnSpc>
            </a:pPr>
            <a:r>
              <a:rPr dirty="0" sz="1100" spc="-5">
                <a:latin typeface="Verdana"/>
                <a:cs typeface="Verdana"/>
              </a:rPr>
              <a:t>80</a:t>
            </a:r>
            <a:r>
              <a:rPr dirty="0" sz="1100">
                <a:latin typeface="Verdana"/>
                <a:cs typeface="Verdana"/>
              </a:rPr>
              <a:t> % </a:t>
            </a:r>
            <a:r>
              <a:rPr dirty="0" sz="1100" spc="-5">
                <a:latin typeface="Verdana"/>
                <a:cs typeface="Verdana"/>
              </a:rPr>
              <a:t>obligacji</a:t>
            </a:r>
            <a:r>
              <a:rPr dirty="0" sz="1100" spc="2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notowanych na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rynku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oparta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jest</a:t>
            </a:r>
            <a:r>
              <a:rPr dirty="0" sz="1100" spc="-1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o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stopę</a:t>
            </a:r>
            <a:r>
              <a:rPr dirty="0" sz="1100" spc="-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zmienną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opartą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na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stopę</a:t>
            </a:r>
            <a:r>
              <a:rPr dirty="0" sz="1100" spc="-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rynku </a:t>
            </a:r>
            <a:r>
              <a:rPr dirty="0" sz="1100" spc="-37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pieniężnego </a:t>
            </a:r>
            <a:r>
              <a:rPr dirty="0" sz="1100">
                <a:latin typeface="Verdana"/>
                <a:cs typeface="Verdana"/>
              </a:rPr>
              <a:t>WIBOR.</a:t>
            </a:r>
            <a:r>
              <a:rPr dirty="0" sz="1100" spc="-2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Negatywne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zmiany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stopy bazowej</a:t>
            </a:r>
            <a:r>
              <a:rPr dirty="0" sz="1100" spc="-2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może</a:t>
            </a:r>
            <a:r>
              <a:rPr dirty="0" sz="1100" spc="-10">
                <a:latin typeface="Verdana"/>
                <a:cs typeface="Verdana"/>
              </a:rPr>
              <a:t> wpłynąć</a:t>
            </a:r>
            <a:r>
              <a:rPr dirty="0" sz="1100" spc="3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na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pogorszenie </a:t>
            </a:r>
            <a:r>
              <a:rPr dirty="0" sz="110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sytuacji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finansowej</a:t>
            </a:r>
            <a:r>
              <a:rPr dirty="0" sz="110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emitenta</a:t>
            </a:r>
            <a:r>
              <a:rPr dirty="0" sz="1200" spc="-5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024" y="986789"/>
            <a:ext cx="6819900" cy="3632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53365" indent="-241300">
              <a:lnSpc>
                <a:spcPct val="100000"/>
              </a:lnSpc>
              <a:spcBef>
                <a:spcPts val="105"/>
              </a:spcBef>
              <a:buClr>
                <a:srgbClr val="0090D4"/>
              </a:buClr>
              <a:buFont typeface="Symbol"/>
              <a:buChar char=""/>
              <a:tabLst>
                <a:tab pos="253365" algn="l"/>
                <a:tab pos="254000" algn="l"/>
              </a:tabLst>
            </a:pPr>
            <a:r>
              <a:rPr dirty="0" sz="1100" spc="-5">
                <a:latin typeface="Verdana"/>
                <a:cs typeface="Verdana"/>
              </a:rPr>
              <a:t>Długi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okres</a:t>
            </a:r>
            <a:r>
              <a:rPr dirty="0" sz="1100" spc="-1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zapadalności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–</a:t>
            </a:r>
            <a:r>
              <a:rPr dirty="0" sz="1100" spc="-5">
                <a:latin typeface="Verdana"/>
                <a:cs typeface="Verdana"/>
              </a:rPr>
              <a:t> minimum</a:t>
            </a:r>
            <a:r>
              <a:rPr dirty="0" sz="1100" spc="3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5 </a:t>
            </a:r>
            <a:r>
              <a:rPr dirty="0" sz="1100" spc="-5">
                <a:latin typeface="Verdana"/>
                <a:cs typeface="Verdana"/>
              </a:rPr>
              <a:t>lat,</a:t>
            </a:r>
            <a:endParaRPr sz="1100">
              <a:latin typeface="Verdana"/>
              <a:cs typeface="Verdana"/>
            </a:endParaRPr>
          </a:p>
          <a:p>
            <a:pPr marL="253365" indent="-241300">
              <a:lnSpc>
                <a:spcPct val="100000"/>
              </a:lnSpc>
              <a:spcBef>
                <a:spcPts val="960"/>
              </a:spcBef>
              <a:buClr>
                <a:srgbClr val="0090D4"/>
              </a:buClr>
              <a:buFont typeface="Symbol"/>
              <a:buChar char=""/>
              <a:tabLst>
                <a:tab pos="253365" algn="l"/>
                <a:tab pos="254000" algn="l"/>
              </a:tabLst>
            </a:pPr>
            <a:r>
              <a:rPr dirty="0" sz="1100" spc="-5">
                <a:latin typeface="Verdana"/>
                <a:cs typeface="Verdana"/>
              </a:rPr>
              <a:t>Wiarygodny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rating</a:t>
            </a:r>
            <a:r>
              <a:rPr dirty="0" sz="1100" spc="4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kredytowy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– </a:t>
            </a:r>
            <a:r>
              <a:rPr dirty="0" sz="1100" spc="-10">
                <a:latin typeface="Verdana"/>
                <a:cs typeface="Verdana"/>
              </a:rPr>
              <a:t>minimum</a:t>
            </a:r>
            <a:r>
              <a:rPr dirty="0" sz="1100" spc="6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jeden</a:t>
            </a:r>
            <a:r>
              <a:rPr dirty="0" sz="1100" spc="-5">
                <a:latin typeface="Verdana"/>
                <a:cs typeface="Verdana"/>
              </a:rPr>
              <a:t> poziom</a:t>
            </a:r>
            <a:r>
              <a:rPr dirty="0" sz="110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poniżej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ratingu</a:t>
            </a:r>
            <a:r>
              <a:rPr dirty="0" sz="1100" spc="4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inwestycyjnego,</a:t>
            </a:r>
            <a:endParaRPr sz="1100">
              <a:latin typeface="Verdana"/>
              <a:cs typeface="Verdana"/>
            </a:endParaRPr>
          </a:p>
          <a:p>
            <a:pPr marL="253365" indent="-241300">
              <a:lnSpc>
                <a:spcPct val="100000"/>
              </a:lnSpc>
              <a:spcBef>
                <a:spcPts val="969"/>
              </a:spcBef>
              <a:buClr>
                <a:srgbClr val="0090D4"/>
              </a:buClr>
              <a:buFont typeface="Symbol"/>
              <a:buChar char=""/>
              <a:tabLst>
                <a:tab pos="253365" algn="l"/>
                <a:tab pos="254000" algn="l"/>
              </a:tabLst>
            </a:pPr>
            <a:r>
              <a:rPr dirty="0" sz="1100" spc="-10">
                <a:latin typeface="Verdana"/>
                <a:cs typeface="Verdana"/>
              </a:rPr>
              <a:t>Stała</a:t>
            </a:r>
            <a:r>
              <a:rPr dirty="0" sz="1100" spc="3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stopa</a:t>
            </a:r>
            <a:r>
              <a:rPr dirty="0" sz="1100" spc="-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procentowa –</a:t>
            </a:r>
            <a:r>
              <a:rPr dirty="0" sz="1100" spc="-5">
                <a:latin typeface="Verdana"/>
                <a:cs typeface="Verdana"/>
              </a:rPr>
              <a:t> bezpieczeństwo</a:t>
            </a:r>
            <a:r>
              <a:rPr dirty="0" sz="1100" spc="-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dla</a:t>
            </a:r>
            <a:r>
              <a:rPr dirty="0" sz="1100" spc="2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emitenta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i</a:t>
            </a:r>
            <a:r>
              <a:rPr dirty="0" sz="1100" spc="-5">
                <a:latin typeface="Verdana"/>
                <a:cs typeface="Verdana"/>
              </a:rPr>
              <a:t> </a:t>
            </a:r>
            <a:r>
              <a:rPr dirty="0" sz="1100" spc="-10">
                <a:latin typeface="Verdana"/>
                <a:cs typeface="Verdana"/>
              </a:rPr>
              <a:t>stały,</a:t>
            </a:r>
            <a:r>
              <a:rPr dirty="0" sz="1100" spc="4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przewidywalny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dochód </a:t>
            </a:r>
            <a:r>
              <a:rPr dirty="0" sz="1100" spc="-5">
                <a:latin typeface="Verdana"/>
                <a:cs typeface="Verdana"/>
              </a:rPr>
              <a:t>dla</a:t>
            </a:r>
            <a:endParaRPr sz="1100">
              <a:latin typeface="Verdana"/>
              <a:cs typeface="Verdana"/>
            </a:endParaRPr>
          </a:p>
          <a:p>
            <a:pPr marL="253365">
              <a:lnSpc>
                <a:spcPct val="100000"/>
              </a:lnSpc>
              <a:spcBef>
                <a:spcPts val="265"/>
              </a:spcBef>
            </a:pPr>
            <a:r>
              <a:rPr dirty="0" sz="1100" spc="-5">
                <a:latin typeface="Verdana"/>
                <a:cs typeface="Verdana"/>
              </a:rPr>
              <a:t>inwestora,</a:t>
            </a:r>
            <a:endParaRPr sz="1100">
              <a:latin typeface="Verdana"/>
              <a:cs typeface="Verdana"/>
            </a:endParaRPr>
          </a:p>
          <a:p>
            <a:pPr marL="253365" indent="-241300">
              <a:lnSpc>
                <a:spcPct val="100000"/>
              </a:lnSpc>
              <a:spcBef>
                <a:spcPts val="960"/>
              </a:spcBef>
              <a:buClr>
                <a:srgbClr val="0090D4"/>
              </a:buClr>
              <a:buFont typeface="Symbol"/>
              <a:buChar char=""/>
              <a:tabLst>
                <a:tab pos="253365" algn="l"/>
                <a:tab pos="254000" algn="l"/>
              </a:tabLst>
            </a:pPr>
            <a:r>
              <a:rPr dirty="0" sz="1100" spc="-5">
                <a:latin typeface="Verdana"/>
                <a:cs typeface="Verdana"/>
              </a:rPr>
              <a:t>Gwarancja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odsprzedaży</a:t>
            </a:r>
            <a:r>
              <a:rPr dirty="0" sz="1100">
                <a:latin typeface="Verdana"/>
                <a:cs typeface="Verdana"/>
              </a:rPr>
              <a:t> -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obligacje</a:t>
            </a:r>
            <a:r>
              <a:rPr dirty="0" sz="1100" spc="20">
                <a:latin typeface="Verdana"/>
                <a:cs typeface="Verdana"/>
              </a:rPr>
              <a:t> </a:t>
            </a:r>
            <a:r>
              <a:rPr dirty="0" sz="1100" spc="-10">
                <a:latin typeface="Verdana"/>
                <a:cs typeface="Verdana"/>
              </a:rPr>
              <a:t>płynne,</a:t>
            </a:r>
            <a:r>
              <a:rPr dirty="0" sz="1100" spc="4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notowane</a:t>
            </a:r>
            <a:r>
              <a:rPr dirty="0" sz="1100" spc="-1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na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rynku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zorganizowanym</a:t>
            </a:r>
            <a:r>
              <a:rPr dirty="0" sz="1100" spc="3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pod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polskim</a:t>
            </a:r>
            <a:endParaRPr sz="1100">
              <a:latin typeface="Verdana"/>
              <a:cs typeface="Verdana"/>
            </a:endParaRPr>
          </a:p>
          <a:p>
            <a:pPr marL="253365">
              <a:lnSpc>
                <a:spcPct val="100000"/>
              </a:lnSpc>
              <a:spcBef>
                <a:spcPts val="265"/>
              </a:spcBef>
            </a:pPr>
            <a:r>
              <a:rPr dirty="0" sz="1100">
                <a:latin typeface="Verdana"/>
                <a:cs typeface="Verdana"/>
              </a:rPr>
              <a:t>nadzorem</a:t>
            </a:r>
            <a:r>
              <a:rPr dirty="0" sz="1100" spc="-1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ostrożnościowym,</a:t>
            </a:r>
            <a:endParaRPr sz="1100">
              <a:latin typeface="Verdana"/>
              <a:cs typeface="Verdana"/>
            </a:endParaRPr>
          </a:p>
          <a:p>
            <a:pPr marL="253365" indent="-241300">
              <a:lnSpc>
                <a:spcPct val="100000"/>
              </a:lnSpc>
              <a:spcBef>
                <a:spcPts val="960"/>
              </a:spcBef>
              <a:buClr>
                <a:srgbClr val="0090D4"/>
              </a:buClr>
              <a:buFont typeface="Symbol"/>
              <a:buChar char=""/>
              <a:tabLst>
                <a:tab pos="253365" algn="l"/>
                <a:tab pos="254000" algn="l"/>
              </a:tabLst>
            </a:pPr>
            <a:r>
              <a:rPr dirty="0" sz="1100" spc="-5">
                <a:latin typeface="Verdana"/>
                <a:cs typeface="Verdana"/>
              </a:rPr>
              <a:t>Gwarancja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płynności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bieżącej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–</a:t>
            </a:r>
            <a:r>
              <a:rPr dirty="0" sz="1100" spc="-5">
                <a:latin typeface="Verdana"/>
                <a:cs typeface="Verdana"/>
              </a:rPr>
              <a:t> obligacje</a:t>
            </a:r>
            <a:r>
              <a:rPr dirty="0" sz="1100" spc="2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akceptowalne</a:t>
            </a:r>
            <a:r>
              <a:rPr dirty="0" sz="110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jako</a:t>
            </a:r>
            <a:r>
              <a:rPr dirty="0" sz="110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collateral</a:t>
            </a:r>
            <a:r>
              <a:rPr dirty="0" sz="1100" spc="3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w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operacjach</a:t>
            </a:r>
            <a:endParaRPr sz="1100">
              <a:latin typeface="Verdana"/>
              <a:cs typeface="Verdana"/>
            </a:endParaRPr>
          </a:p>
          <a:p>
            <a:pPr marL="253365">
              <a:lnSpc>
                <a:spcPct val="100000"/>
              </a:lnSpc>
              <a:spcBef>
                <a:spcPts val="265"/>
              </a:spcBef>
            </a:pPr>
            <a:r>
              <a:rPr dirty="0" sz="1100" spc="-5">
                <a:latin typeface="Verdana"/>
                <a:cs typeface="Verdana"/>
              </a:rPr>
              <a:t>warunkowych</a:t>
            </a:r>
            <a:r>
              <a:rPr dirty="0" sz="1100" spc="2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na</a:t>
            </a:r>
            <a:r>
              <a:rPr dirty="0" sz="1100" spc="-5">
                <a:latin typeface="Verdana"/>
                <a:cs typeface="Verdana"/>
              </a:rPr>
              <a:t> rynku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pieniężnym</a:t>
            </a:r>
            <a:r>
              <a:rPr dirty="0" sz="1100" spc="3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(repo),</a:t>
            </a:r>
            <a:r>
              <a:rPr dirty="0" sz="1100" spc="-1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akceptowalne</a:t>
            </a:r>
            <a:r>
              <a:rPr dirty="0" sz="110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przez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Narodowy Bank </a:t>
            </a:r>
            <a:r>
              <a:rPr dirty="0" sz="1100" spc="-5">
                <a:latin typeface="Verdana"/>
                <a:cs typeface="Verdana"/>
              </a:rPr>
              <a:t>Polski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–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w</a:t>
            </a:r>
            <a:endParaRPr sz="1100">
              <a:latin typeface="Verdana"/>
              <a:cs typeface="Verdana"/>
            </a:endParaRPr>
          </a:p>
          <a:p>
            <a:pPr marL="253365">
              <a:lnSpc>
                <a:spcPct val="100000"/>
              </a:lnSpc>
              <a:spcBef>
                <a:spcPts val="265"/>
              </a:spcBef>
            </a:pPr>
            <a:r>
              <a:rPr dirty="0" sz="1100">
                <a:latin typeface="Verdana"/>
                <a:cs typeface="Verdana"/>
              </a:rPr>
              <a:t>operacjach</a:t>
            </a:r>
            <a:r>
              <a:rPr dirty="0" sz="1100" spc="-3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dostrajających</a:t>
            </a:r>
            <a:r>
              <a:rPr dirty="0" sz="1100" spc="-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i</a:t>
            </a:r>
            <a:r>
              <a:rPr dirty="0" sz="1100" spc="-2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refinansowych,</a:t>
            </a:r>
            <a:endParaRPr sz="1100">
              <a:latin typeface="Verdana"/>
              <a:cs typeface="Verdana"/>
            </a:endParaRPr>
          </a:p>
          <a:p>
            <a:pPr marL="253365" marR="430530" indent="-241300">
              <a:lnSpc>
                <a:spcPct val="120200"/>
              </a:lnSpc>
              <a:spcBef>
                <a:spcPts val="705"/>
              </a:spcBef>
              <a:buClr>
                <a:srgbClr val="0090D4"/>
              </a:buClr>
              <a:buFont typeface="Symbol"/>
              <a:buChar char=""/>
              <a:tabLst>
                <a:tab pos="253365" algn="l"/>
                <a:tab pos="254000" algn="l"/>
              </a:tabLst>
            </a:pPr>
            <a:r>
              <a:rPr dirty="0" sz="1100" spc="-5">
                <a:latin typeface="Verdana"/>
                <a:cs typeface="Verdana"/>
              </a:rPr>
              <a:t>Obowiązkowy Market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maker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–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kto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chce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organizować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emisję </a:t>
            </a:r>
            <a:r>
              <a:rPr dirty="0" sz="1100">
                <a:latin typeface="Verdana"/>
                <a:cs typeface="Verdana"/>
              </a:rPr>
              <a:t>na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rynku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pierwotnym</a:t>
            </a:r>
            <a:r>
              <a:rPr dirty="0" sz="1100" spc="2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musi </a:t>
            </a:r>
            <a:r>
              <a:rPr dirty="0" sz="1100" spc="-37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dostarczać</a:t>
            </a:r>
            <a:r>
              <a:rPr dirty="0" sz="110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płynności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na </a:t>
            </a:r>
            <a:r>
              <a:rPr dirty="0" sz="1100" spc="-5">
                <a:latin typeface="Verdana"/>
                <a:cs typeface="Verdana"/>
              </a:rPr>
              <a:t>rynku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wtórnym,</a:t>
            </a:r>
            <a:endParaRPr sz="1100">
              <a:latin typeface="Verdana"/>
              <a:cs typeface="Verdana"/>
            </a:endParaRPr>
          </a:p>
          <a:p>
            <a:pPr marL="253365" marR="440690" indent="-241300">
              <a:lnSpc>
                <a:spcPct val="120000"/>
              </a:lnSpc>
              <a:spcBef>
                <a:spcPts val="695"/>
              </a:spcBef>
              <a:buClr>
                <a:srgbClr val="0090D4"/>
              </a:buClr>
              <a:buFont typeface="Symbol"/>
              <a:buChar char=""/>
              <a:tabLst>
                <a:tab pos="253365" algn="l"/>
                <a:tab pos="254000" algn="l"/>
              </a:tabLst>
            </a:pPr>
            <a:r>
              <a:rPr dirty="0" sz="1100" spc="-10">
                <a:latin typeface="Verdana"/>
                <a:cs typeface="Verdana"/>
              </a:rPr>
              <a:t>Płynny</a:t>
            </a:r>
            <a:r>
              <a:rPr dirty="0" sz="1100" spc="4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rynek wtórny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gwarancją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sukcesu</a:t>
            </a:r>
            <a:r>
              <a:rPr dirty="0" sz="1100" spc="-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rozwoju</a:t>
            </a:r>
            <a:r>
              <a:rPr dirty="0" sz="1100" spc="-2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DCM</a:t>
            </a:r>
            <a:r>
              <a:rPr dirty="0" sz="1100" spc="-1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w</a:t>
            </a:r>
            <a:r>
              <a:rPr dirty="0" sz="1100" spc="-5">
                <a:latin typeface="Verdana"/>
                <a:cs typeface="Verdana"/>
              </a:rPr>
              <a:t> Polsce,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wykształcenia</a:t>
            </a:r>
            <a:r>
              <a:rPr dirty="0" sz="1100" spc="3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się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stóp </a:t>
            </a:r>
            <a:r>
              <a:rPr dirty="0" sz="1100" spc="-37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kredytowych</a:t>
            </a:r>
            <a:r>
              <a:rPr dirty="0" sz="110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rynku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kapitałowego</a:t>
            </a:r>
            <a:endParaRPr sz="1100">
              <a:latin typeface="Verdana"/>
              <a:cs typeface="Verdana"/>
            </a:endParaRPr>
          </a:p>
          <a:p>
            <a:pPr marL="253365" indent="-241300">
              <a:lnSpc>
                <a:spcPct val="100000"/>
              </a:lnSpc>
              <a:spcBef>
                <a:spcPts val="960"/>
              </a:spcBef>
              <a:buClr>
                <a:srgbClr val="0090D4"/>
              </a:buClr>
              <a:buFont typeface="Symbol"/>
              <a:buChar char=""/>
              <a:tabLst>
                <a:tab pos="253365" algn="l"/>
                <a:tab pos="254000" algn="l"/>
              </a:tabLst>
            </a:pPr>
            <a:r>
              <a:rPr dirty="0" sz="1100" spc="-5">
                <a:latin typeface="Verdana"/>
                <a:cs typeface="Verdana"/>
              </a:rPr>
              <a:t>Finansowanie</a:t>
            </a:r>
            <a:r>
              <a:rPr dirty="0" sz="1100" spc="2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programów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inwestycyjnych/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rozwojowych</a:t>
            </a:r>
            <a:r>
              <a:rPr dirty="0" sz="1100" spc="-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powinno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być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zwolnione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z</a:t>
            </a:r>
            <a:endParaRPr sz="1100">
              <a:latin typeface="Verdana"/>
              <a:cs typeface="Verdana"/>
            </a:endParaRPr>
          </a:p>
          <a:p>
            <a:pPr marL="253365">
              <a:lnSpc>
                <a:spcPct val="100000"/>
              </a:lnSpc>
              <a:spcBef>
                <a:spcPts val="265"/>
              </a:spcBef>
            </a:pPr>
            <a:r>
              <a:rPr dirty="0" sz="1100" spc="-5">
                <a:latin typeface="Verdana"/>
                <a:cs typeface="Verdana"/>
              </a:rPr>
              <a:t>opodatkowania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od </a:t>
            </a:r>
            <a:r>
              <a:rPr dirty="0" sz="1100" spc="-5">
                <a:latin typeface="Verdana"/>
                <a:cs typeface="Verdana"/>
              </a:rPr>
              <a:t>inwestycji</a:t>
            </a:r>
            <a:r>
              <a:rPr dirty="0" sz="1100" spc="5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(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 spc="-10">
                <a:latin typeface="Verdana"/>
                <a:cs typeface="Verdana"/>
              </a:rPr>
              <a:t>withholding</a:t>
            </a:r>
            <a:r>
              <a:rPr dirty="0" sz="1100" spc="60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tax)</a:t>
            </a:r>
            <a:r>
              <a:rPr dirty="0" sz="1100" spc="15">
                <a:latin typeface="Verdana"/>
                <a:cs typeface="Verdana"/>
              </a:rPr>
              <a:t> </a:t>
            </a:r>
            <a:r>
              <a:rPr dirty="0" sz="1100" spc="-5">
                <a:latin typeface="Verdana"/>
                <a:cs typeface="Verdana"/>
              </a:rPr>
              <a:t>tzw.</a:t>
            </a:r>
            <a:r>
              <a:rPr dirty="0" sz="1100" spc="10">
                <a:latin typeface="Verdana"/>
                <a:cs typeface="Verdana"/>
              </a:rPr>
              <a:t> </a:t>
            </a:r>
            <a:r>
              <a:rPr dirty="0" sz="1100">
                <a:latin typeface="Verdana"/>
                <a:cs typeface="Verdana"/>
              </a:rPr>
              <a:t>podatek </a:t>
            </a:r>
            <a:r>
              <a:rPr dirty="0" sz="1100" spc="-10">
                <a:latin typeface="Verdana"/>
                <a:cs typeface="Verdana"/>
              </a:rPr>
              <a:t>Belki.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3014" y="206502"/>
            <a:ext cx="4762500" cy="48831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25"/>
              </a:lnSpc>
              <a:spcBef>
                <a:spcPts val="95"/>
              </a:spcBef>
            </a:pPr>
            <a:r>
              <a:rPr dirty="0" spc="-5"/>
              <a:t>Obligacje</a:t>
            </a:r>
            <a:r>
              <a:rPr dirty="0" spc="45"/>
              <a:t> </a:t>
            </a:r>
            <a:r>
              <a:rPr dirty="0" spc="-5"/>
              <a:t>rozwojowe</a:t>
            </a:r>
            <a:r>
              <a:rPr dirty="0" spc="25"/>
              <a:t> </a:t>
            </a:r>
            <a:r>
              <a:rPr dirty="0" spc="-5"/>
              <a:t>-</a:t>
            </a:r>
            <a:r>
              <a:rPr dirty="0" spc="-15"/>
              <a:t> </a:t>
            </a:r>
            <a:r>
              <a:rPr dirty="0" spc="-5"/>
              <a:t>nowy typ</a:t>
            </a:r>
            <a:r>
              <a:rPr dirty="0" spc="-10"/>
              <a:t> </a:t>
            </a:r>
            <a:r>
              <a:rPr dirty="0" spc="-5"/>
              <a:t>obligacji</a:t>
            </a:r>
          </a:p>
          <a:p>
            <a:pPr marL="12700">
              <a:lnSpc>
                <a:spcPts val="1825"/>
              </a:lnSpc>
            </a:pPr>
            <a:r>
              <a:rPr dirty="0" spc="-5"/>
              <a:t>finansujących</a:t>
            </a:r>
            <a:r>
              <a:rPr dirty="0" spc="5"/>
              <a:t> </a:t>
            </a:r>
            <a:r>
              <a:rPr dirty="0" spc="-10"/>
              <a:t>rozwój</a:t>
            </a:r>
            <a:r>
              <a:rPr dirty="0" spc="30"/>
              <a:t> </a:t>
            </a:r>
            <a:r>
              <a:rPr dirty="0" spc="-10"/>
              <a:t>polskiej</a:t>
            </a:r>
            <a:r>
              <a:rPr dirty="0" spc="45"/>
              <a:t> </a:t>
            </a:r>
            <a:r>
              <a:rPr dirty="0" spc="-5"/>
              <a:t>gospodarki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359142" y="4997906"/>
            <a:ext cx="123189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solidFill>
                  <a:srgbClr val="FFFFFF"/>
                </a:solidFill>
                <a:latin typeface="Verdana"/>
                <a:cs typeface="Verdana"/>
              </a:rPr>
              <a:t>19</a:t>
            </a:r>
            <a:endParaRPr sz="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60" y="271398"/>
            <a:ext cx="5043805" cy="2616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 spc="-5"/>
              <a:t>Perspektywy</a:t>
            </a:r>
            <a:r>
              <a:rPr dirty="0" sz="1550" spc="35"/>
              <a:t> </a:t>
            </a:r>
            <a:r>
              <a:rPr dirty="0" sz="1550" spc="-5"/>
              <a:t>rozwoju</a:t>
            </a:r>
            <a:r>
              <a:rPr dirty="0" sz="1550" spc="30"/>
              <a:t> </a:t>
            </a:r>
            <a:r>
              <a:rPr dirty="0" sz="1550" spc="-5"/>
              <a:t>rynku</a:t>
            </a:r>
            <a:r>
              <a:rPr dirty="0" sz="1550" spc="35"/>
              <a:t> </a:t>
            </a:r>
            <a:r>
              <a:rPr dirty="0" sz="1550" spc="-5"/>
              <a:t>-</a:t>
            </a:r>
            <a:r>
              <a:rPr dirty="0" sz="1550" spc="15"/>
              <a:t> </a:t>
            </a:r>
            <a:r>
              <a:rPr dirty="0" sz="1550" spc="-5"/>
              <a:t>czynniki</a:t>
            </a:r>
            <a:r>
              <a:rPr dirty="0" sz="1550"/>
              <a:t> </a:t>
            </a:r>
            <a:r>
              <a:rPr dirty="0" sz="1550" spc="-5"/>
              <a:t>makro</a:t>
            </a:r>
            <a:endParaRPr sz="1550"/>
          </a:p>
        </p:txBody>
      </p:sp>
      <p:sp>
        <p:nvSpPr>
          <p:cNvPr id="3" name="object 3"/>
          <p:cNvSpPr txBox="1"/>
          <p:nvPr/>
        </p:nvSpPr>
        <p:spPr>
          <a:xfrm>
            <a:off x="614273" y="1279016"/>
            <a:ext cx="6176010" cy="195707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253365" marR="194945" indent="-241300">
              <a:lnSpc>
                <a:spcPts val="1300"/>
              </a:lnSpc>
              <a:spcBef>
                <a:spcPts val="260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10">
                <a:latin typeface="Verdana"/>
                <a:cs typeface="Verdana"/>
              </a:rPr>
              <a:t>Wysoki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potencjał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wzrostu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gospodarczego</a:t>
            </a:r>
            <a:r>
              <a:rPr dirty="0" sz="1200" spc="-1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w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Polsce </a:t>
            </a:r>
            <a:r>
              <a:rPr dirty="0" sz="1200">
                <a:latin typeface="Verdana"/>
                <a:cs typeface="Verdana"/>
              </a:rPr>
              <a:t>w</a:t>
            </a:r>
            <a:r>
              <a:rPr dirty="0" sz="1200" spc="35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środowisku</a:t>
            </a:r>
            <a:r>
              <a:rPr dirty="0" sz="120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niskich </a:t>
            </a:r>
            <a:r>
              <a:rPr dirty="0" sz="1200" spc="-395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stóp procentowych</a:t>
            </a:r>
            <a:r>
              <a:rPr dirty="0" sz="1200" b="1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i </a:t>
            </a:r>
            <a:r>
              <a:rPr dirty="0" sz="1200" spc="-5">
                <a:latin typeface="Verdana"/>
                <a:cs typeface="Verdana"/>
              </a:rPr>
              <a:t>stymulacji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gospodarek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krajów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rozwiniętych przez 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banki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centralne</a:t>
            </a:r>
            <a:endParaRPr sz="1200">
              <a:latin typeface="Verdana"/>
              <a:cs typeface="Verdana"/>
            </a:endParaRPr>
          </a:p>
          <a:p>
            <a:pPr marL="253365" marR="5080" indent="-241300">
              <a:lnSpc>
                <a:spcPts val="1300"/>
              </a:lnSpc>
              <a:spcBef>
                <a:spcPts val="695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>
                <a:latin typeface="Verdana"/>
                <a:cs typeface="Verdana"/>
              </a:rPr>
              <a:t>Dynamiczny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wzrost</a:t>
            </a:r>
            <a:r>
              <a:rPr dirty="0" sz="1200" spc="-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znaczenia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obligacji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jako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b="1">
                <a:latin typeface="Verdana"/>
                <a:cs typeface="Verdana"/>
              </a:rPr>
              <a:t>alternatywnej</a:t>
            </a:r>
            <a:r>
              <a:rPr dirty="0" sz="1200" spc="5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w</a:t>
            </a:r>
            <a:r>
              <a:rPr dirty="0" sz="1200" b="1">
                <a:latin typeface="Verdana"/>
                <a:cs typeface="Verdana"/>
              </a:rPr>
              <a:t> stosunku </a:t>
            </a:r>
            <a:r>
              <a:rPr dirty="0" sz="1200" spc="-5" b="1">
                <a:latin typeface="Verdana"/>
                <a:cs typeface="Verdana"/>
              </a:rPr>
              <a:t>do </a:t>
            </a:r>
            <a:r>
              <a:rPr dirty="0" sz="1200" spc="-395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kredytu</a:t>
            </a:r>
            <a:r>
              <a:rPr dirty="0" sz="120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bankowego</a:t>
            </a:r>
            <a:r>
              <a:rPr dirty="0" sz="1200" spc="5" b="1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formy finansowania</a:t>
            </a:r>
            <a:r>
              <a:rPr dirty="0" sz="1200" spc="4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potrzeb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kapitałowych</a:t>
            </a:r>
            <a:endParaRPr sz="1200">
              <a:latin typeface="Verdana"/>
              <a:cs typeface="Verdana"/>
            </a:endParaRPr>
          </a:p>
          <a:p>
            <a:pPr marL="253365" marR="100330" indent="-241300">
              <a:lnSpc>
                <a:spcPts val="1300"/>
              </a:lnSpc>
              <a:spcBef>
                <a:spcPts val="690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>
                <a:latin typeface="Verdana"/>
                <a:cs typeface="Verdana"/>
              </a:rPr>
              <a:t>Inwestycje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infrastrukturalne</a:t>
            </a:r>
            <a:r>
              <a:rPr dirty="0" sz="1200" spc="7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o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zasięgu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ogólnopolskim,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jak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również</a:t>
            </a:r>
            <a:r>
              <a:rPr dirty="0" sz="1200" spc="-1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lokalnym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w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kontekście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możliwości</a:t>
            </a:r>
            <a:r>
              <a:rPr dirty="0" sz="1200" spc="-15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wykorzystania</a:t>
            </a:r>
            <a:r>
              <a:rPr dirty="0" sz="1200" spc="-3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środków</a:t>
            </a:r>
            <a:r>
              <a:rPr dirty="0" sz="120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budżetu</a:t>
            </a:r>
            <a:r>
              <a:rPr dirty="0" sz="1200" spc="-10" b="1">
                <a:latin typeface="Verdana"/>
                <a:cs typeface="Verdana"/>
              </a:rPr>
              <a:t> </a:t>
            </a:r>
            <a:r>
              <a:rPr dirty="0" sz="1200" b="1">
                <a:latin typeface="Verdana"/>
                <a:cs typeface="Verdana"/>
              </a:rPr>
              <a:t>UE</a:t>
            </a:r>
            <a:endParaRPr sz="1200">
              <a:latin typeface="Verdana"/>
              <a:cs typeface="Verdana"/>
            </a:endParaRPr>
          </a:p>
          <a:p>
            <a:pPr marL="253365" marR="452120" indent="-241300">
              <a:lnSpc>
                <a:spcPts val="1300"/>
              </a:lnSpc>
              <a:spcBef>
                <a:spcPts val="690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>
                <a:latin typeface="Verdana"/>
                <a:cs typeface="Verdana"/>
              </a:rPr>
              <a:t>Wzrost</a:t>
            </a:r>
            <a:r>
              <a:rPr dirty="0" sz="1200" spc="-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zapotrzebowania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przedsiębiorstw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na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b="1">
                <a:latin typeface="Verdana"/>
                <a:cs typeface="Verdana"/>
              </a:rPr>
              <a:t>długoterminowe </a:t>
            </a:r>
            <a:r>
              <a:rPr dirty="0" sz="1200" spc="5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finansowanie zewnętrzne</a:t>
            </a:r>
            <a:r>
              <a:rPr dirty="0" sz="1200" spc="30" b="1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oraz </a:t>
            </a:r>
            <a:r>
              <a:rPr dirty="0" sz="1200" spc="-5">
                <a:latin typeface="Verdana"/>
                <a:cs typeface="Verdana"/>
              </a:rPr>
              <a:t>zwiększonego</a:t>
            </a:r>
            <a:r>
              <a:rPr dirty="0" sz="1200" spc="-1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udziału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finansowania</a:t>
            </a:r>
            <a:r>
              <a:rPr dirty="0" sz="1200" spc="4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z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wykorzystaniem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rynku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kapitałowego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81115" y="237743"/>
            <a:ext cx="1446276" cy="42367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224790" y="1207769"/>
            <a:ext cx="3268979" cy="0"/>
          </a:xfrm>
          <a:custGeom>
            <a:avLst/>
            <a:gdLst/>
            <a:ahLst/>
            <a:cxnLst/>
            <a:rect l="l" t="t" r="r" b="b"/>
            <a:pathLst>
              <a:path w="3268979" h="0">
                <a:moveTo>
                  <a:pt x="0" y="0"/>
                </a:moveTo>
                <a:lnTo>
                  <a:pt x="3268853" y="0"/>
                </a:lnTo>
              </a:path>
            </a:pathLst>
          </a:custGeom>
          <a:ln w="25908">
            <a:solidFill>
              <a:srgbClr val="0090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836033" y="3779646"/>
            <a:ext cx="2428240" cy="10026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8255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solidFill>
                  <a:srgbClr val="0090D4"/>
                </a:solidFill>
                <a:latin typeface="Verdana"/>
                <a:cs typeface="Verdana"/>
              </a:rPr>
              <a:t>Kontakt</a:t>
            </a:r>
            <a:endParaRPr sz="1000">
              <a:latin typeface="Verdana"/>
              <a:cs typeface="Verdana"/>
            </a:endParaRPr>
          </a:p>
          <a:p>
            <a:pPr algn="r" marR="5080">
              <a:lnSpc>
                <a:spcPct val="100000"/>
              </a:lnSpc>
              <a:spcBef>
                <a:spcPts val="980"/>
              </a:spcBef>
            </a:pPr>
            <a:r>
              <a:rPr dirty="0" sz="1000">
                <a:solidFill>
                  <a:srgbClr val="7E7E7E"/>
                </a:solidFill>
                <a:latin typeface="Verdana"/>
                <a:cs typeface="Verdana"/>
              </a:rPr>
              <a:t>Dział</a:t>
            </a:r>
            <a:r>
              <a:rPr dirty="0" sz="1000" spc="-25">
                <a:solidFill>
                  <a:srgbClr val="7E7E7E"/>
                </a:solidFill>
                <a:latin typeface="Verdana"/>
                <a:cs typeface="Verdana"/>
              </a:rPr>
              <a:t> </a:t>
            </a:r>
            <a:r>
              <a:rPr dirty="0" sz="1000" spc="-5">
                <a:solidFill>
                  <a:srgbClr val="7E7E7E"/>
                </a:solidFill>
                <a:latin typeface="Verdana"/>
                <a:cs typeface="Verdana"/>
              </a:rPr>
              <a:t>Rozwoju</a:t>
            </a:r>
            <a:r>
              <a:rPr dirty="0" sz="1000" spc="25">
                <a:solidFill>
                  <a:srgbClr val="7E7E7E"/>
                </a:solidFill>
                <a:latin typeface="Verdana"/>
                <a:cs typeface="Verdana"/>
              </a:rPr>
              <a:t> </a:t>
            </a:r>
            <a:r>
              <a:rPr dirty="0" sz="1000" spc="-5">
                <a:solidFill>
                  <a:srgbClr val="7E7E7E"/>
                </a:solidFill>
                <a:latin typeface="Verdana"/>
                <a:cs typeface="Verdana"/>
              </a:rPr>
              <a:t>Biznesu i</a:t>
            </a:r>
            <a:r>
              <a:rPr dirty="0" sz="1000">
                <a:solidFill>
                  <a:srgbClr val="7E7E7E"/>
                </a:solidFill>
                <a:latin typeface="Verdana"/>
                <a:cs typeface="Verdana"/>
              </a:rPr>
              <a:t> </a:t>
            </a:r>
            <a:r>
              <a:rPr dirty="0" sz="1000" spc="-5">
                <a:solidFill>
                  <a:srgbClr val="7E7E7E"/>
                </a:solidFill>
                <a:latin typeface="Verdana"/>
                <a:cs typeface="Verdana"/>
              </a:rPr>
              <a:t>Rynków</a:t>
            </a:r>
            <a:r>
              <a:rPr dirty="0" sz="1000">
                <a:solidFill>
                  <a:srgbClr val="7E7E7E"/>
                </a:solidFill>
                <a:latin typeface="Verdana"/>
                <a:cs typeface="Verdana"/>
              </a:rPr>
              <a:t> </a:t>
            </a:r>
            <a:r>
              <a:rPr dirty="0" sz="1000" spc="-5">
                <a:solidFill>
                  <a:srgbClr val="7E7E7E"/>
                </a:solidFill>
                <a:latin typeface="Verdana"/>
                <a:cs typeface="Verdana"/>
              </a:rPr>
              <a:t>GPW</a:t>
            </a:r>
            <a:endParaRPr sz="1000">
              <a:latin typeface="Verdana"/>
              <a:cs typeface="Verdana"/>
            </a:endParaRPr>
          </a:p>
          <a:p>
            <a:pPr algn="r" marR="5715">
              <a:lnSpc>
                <a:spcPct val="100000"/>
              </a:lnSpc>
              <a:spcBef>
                <a:spcPts val="240"/>
              </a:spcBef>
            </a:pPr>
            <a:r>
              <a:rPr dirty="0" sz="1000">
                <a:solidFill>
                  <a:srgbClr val="7E7E7E"/>
                </a:solidFill>
                <a:latin typeface="Verdana"/>
                <a:cs typeface="Verdana"/>
              </a:rPr>
              <a:t>ul.</a:t>
            </a:r>
            <a:r>
              <a:rPr dirty="0" sz="1000" spc="-25">
                <a:solidFill>
                  <a:srgbClr val="7E7E7E"/>
                </a:solidFill>
                <a:latin typeface="Verdana"/>
                <a:cs typeface="Verdana"/>
              </a:rPr>
              <a:t> </a:t>
            </a:r>
            <a:r>
              <a:rPr dirty="0" sz="1000" spc="-5">
                <a:solidFill>
                  <a:srgbClr val="7E7E7E"/>
                </a:solidFill>
                <a:latin typeface="Verdana"/>
                <a:cs typeface="Verdana"/>
              </a:rPr>
              <a:t>Książęca</a:t>
            </a:r>
            <a:r>
              <a:rPr dirty="0" sz="1000">
                <a:solidFill>
                  <a:srgbClr val="7E7E7E"/>
                </a:solidFill>
                <a:latin typeface="Verdana"/>
                <a:cs typeface="Verdana"/>
              </a:rPr>
              <a:t> </a:t>
            </a:r>
            <a:r>
              <a:rPr dirty="0" sz="1000" spc="-5">
                <a:solidFill>
                  <a:srgbClr val="7E7E7E"/>
                </a:solidFill>
                <a:latin typeface="Verdana"/>
                <a:cs typeface="Verdana"/>
              </a:rPr>
              <a:t>4,</a:t>
            </a:r>
            <a:r>
              <a:rPr dirty="0" sz="1000" spc="5">
                <a:solidFill>
                  <a:srgbClr val="7E7E7E"/>
                </a:solidFill>
                <a:latin typeface="Verdana"/>
                <a:cs typeface="Verdana"/>
              </a:rPr>
              <a:t> </a:t>
            </a:r>
            <a:r>
              <a:rPr dirty="0" sz="1000" spc="-5">
                <a:solidFill>
                  <a:srgbClr val="7E7E7E"/>
                </a:solidFill>
                <a:latin typeface="Verdana"/>
                <a:cs typeface="Verdana"/>
              </a:rPr>
              <a:t>00-498</a:t>
            </a:r>
            <a:r>
              <a:rPr dirty="0" sz="1000" spc="-10">
                <a:solidFill>
                  <a:srgbClr val="7E7E7E"/>
                </a:solidFill>
                <a:latin typeface="Verdana"/>
                <a:cs typeface="Verdana"/>
              </a:rPr>
              <a:t> </a:t>
            </a:r>
            <a:r>
              <a:rPr dirty="0" sz="1000" spc="-5">
                <a:solidFill>
                  <a:srgbClr val="7E7E7E"/>
                </a:solidFill>
                <a:latin typeface="Verdana"/>
                <a:cs typeface="Verdana"/>
              </a:rPr>
              <a:t>Warszawa</a:t>
            </a:r>
            <a:endParaRPr sz="1000">
              <a:latin typeface="Verdana"/>
              <a:cs typeface="Verdana"/>
            </a:endParaRPr>
          </a:p>
          <a:p>
            <a:pPr algn="r" marR="6985">
              <a:lnSpc>
                <a:spcPct val="100000"/>
              </a:lnSpc>
              <a:spcBef>
                <a:spcPts val="240"/>
              </a:spcBef>
            </a:pPr>
            <a:r>
              <a:rPr dirty="0" sz="1000" spc="-5">
                <a:solidFill>
                  <a:srgbClr val="7E7E7E"/>
                </a:solidFill>
                <a:latin typeface="Verdana"/>
                <a:cs typeface="Verdana"/>
              </a:rPr>
              <a:t>Telefon 22 537</a:t>
            </a:r>
            <a:r>
              <a:rPr dirty="0" sz="1000" spc="-25">
                <a:solidFill>
                  <a:srgbClr val="7E7E7E"/>
                </a:solidFill>
                <a:latin typeface="Verdana"/>
                <a:cs typeface="Verdana"/>
              </a:rPr>
              <a:t> </a:t>
            </a:r>
            <a:r>
              <a:rPr dirty="0" sz="1000" spc="-5">
                <a:solidFill>
                  <a:srgbClr val="7E7E7E"/>
                </a:solidFill>
                <a:latin typeface="Verdana"/>
                <a:cs typeface="Verdana"/>
              </a:rPr>
              <a:t>72</a:t>
            </a:r>
            <a:r>
              <a:rPr dirty="0" sz="1000" spc="-10">
                <a:solidFill>
                  <a:srgbClr val="7E7E7E"/>
                </a:solidFill>
                <a:latin typeface="Verdana"/>
                <a:cs typeface="Verdana"/>
              </a:rPr>
              <a:t> </a:t>
            </a:r>
            <a:r>
              <a:rPr dirty="0" sz="1000" spc="-5">
                <a:solidFill>
                  <a:srgbClr val="7E7E7E"/>
                </a:solidFill>
                <a:latin typeface="Verdana"/>
                <a:cs typeface="Verdana"/>
              </a:rPr>
              <a:t>77</a:t>
            </a:r>
            <a:endParaRPr sz="1000">
              <a:latin typeface="Verdana"/>
              <a:cs typeface="Verdana"/>
            </a:endParaRPr>
          </a:p>
          <a:p>
            <a:pPr algn="r" marR="7620">
              <a:lnSpc>
                <a:spcPct val="100000"/>
              </a:lnSpc>
              <a:spcBef>
                <a:spcPts val="240"/>
              </a:spcBef>
            </a:pPr>
            <a:r>
              <a:rPr dirty="0" u="sng" sz="1000" spc="-5">
                <a:uFill>
                  <a:solidFill>
                    <a:srgbClr val="000000"/>
                  </a:solidFill>
                </a:uFill>
                <a:latin typeface="Verdana"/>
                <a:cs typeface="Verdana"/>
                <a:hlinkClick r:id="rId3"/>
              </a:rPr>
              <a:t>rm@gpw.pl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45026" y="1209801"/>
            <a:ext cx="3123565" cy="229425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385"/>
              </a:spcBef>
            </a:pP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Zastrzeżenie</a:t>
            </a:r>
            <a:r>
              <a:rPr dirty="0" sz="600" spc="-5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prawne</a:t>
            </a:r>
            <a:endParaRPr sz="600">
              <a:latin typeface="Verdana"/>
              <a:cs typeface="Verdana"/>
            </a:endParaRPr>
          </a:p>
          <a:p>
            <a:pPr algn="just" marL="12700" marR="6350">
              <a:lnSpc>
                <a:spcPct val="120100"/>
              </a:lnSpc>
              <a:spcBef>
                <a:spcPts val="145"/>
              </a:spcBef>
            </a:pP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Niniejsza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prezentacja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została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przygotowana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przez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Giełdę</a:t>
            </a:r>
            <a:r>
              <a:rPr dirty="0" sz="600" spc="21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Papierów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Wartościowych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w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Warszawie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S.A.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(„Spółka”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lub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„GPW”)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na</a:t>
            </a:r>
            <a:r>
              <a:rPr dirty="0" sz="600" spc="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potrzeby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jej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akcjonariuszy,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analityków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oraz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innych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kontrahentów.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Niniejsza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prezentacja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została sporządzona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wyłącznie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w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celach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informacyjnych i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nie </a:t>
            </a:r>
            <a:r>
              <a:rPr dirty="0" sz="600" spc="-10">
                <a:solidFill>
                  <a:srgbClr val="131212"/>
                </a:solidFill>
                <a:latin typeface="Verdana"/>
                <a:cs typeface="Verdana"/>
              </a:rPr>
              <a:t>stanowi</a:t>
            </a:r>
            <a:r>
              <a:rPr dirty="0" sz="600" spc="19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10">
                <a:solidFill>
                  <a:srgbClr val="131212"/>
                </a:solidFill>
                <a:latin typeface="Verdana"/>
                <a:cs typeface="Verdana"/>
              </a:rPr>
              <a:t>oferty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 kupna bądź sprzedaży, </a:t>
            </a:r>
            <a:r>
              <a:rPr dirty="0" sz="600" spc="-10">
                <a:solidFill>
                  <a:srgbClr val="131212"/>
                </a:solidFill>
                <a:latin typeface="Verdana"/>
                <a:cs typeface="Verdana"/>
              </a:rPr>
              <a:t>ani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oferty mającej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na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celu pozyskanie oferty kupna lub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sprzedaży jakichkolwiek papierów </a:t>
            </a:r>
            <a:r>
              <a:rPr dirty="0" sz="600" spc="-10">
                <a:solidFill>
                  <a:srgbClr val="131212"/>
                </a:solidFill>
                <a:latin typeface="Verdana"/>
                <a:cs typeface="Verdana"/>
              </a:rPr>
              <a:t>wartościowych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bądź instrumentów. Niniejsza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prezentacja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nie</a:t>
            </a:r>
            <a:r>
              <a:rPr dirty="0" sz="600" spc="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10">
                <a:solidFill>
                  <a:srgbClr val="131212"/>
                </a:solidFill>
                <a:latin typeface="Verdana"/>
                <a:cs typeface="Verdana"/>
              </a:rPr>
              <a:t>stanowi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 rekomendacji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inwestycyjnej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ani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oferty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świadczenia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jakiejkolwiek</a:t>
            </a:r>
            <a:r>
              <a:rPr dirty="0" sz="600" spc="-4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usługi.</a:t>
            </a:r>
            <a:endParaRPr sz="600">
              <a:latin typeface="Verdana"/>
              <a:cs typeface="Verdana"/>
            </a:endParaRPr>
          </a:p>
          <a:p>
            <a:pPr algn="just" marL="12700" marR="5080">
              <a:lnSpc>
                <a:spcPct val="120000"/>
              </a:lnSpc>
              <a:spcBef>
                <a:spcPts val="145"/>
              </a:spcBef>
            </a:pP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Dane</a:t>
            </a:r>
            <a:r>
              <a:rPr dirty="0" sz="600" spc="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przedstawione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w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prezentacji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zostały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zaprezentowane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z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należytą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starannością, jednak należy zwrócić uwagę, </a:t>
            </a:r>
            <a:r>
              <a:rPr dirty="0" sz="600" spc="5">
                <a:solidFill>
                  <a:srgbClr val="131212"/>
                </a:solidFill>
                <a:latin typeface="Verdana"/>
                <a:cs typeface="Verdana"/>
              </a:rPr>
              <a:t>iż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niektóre dane pochodzą ze źródeł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zewnętrznych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i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nie</a:t>
            </a:r>
            <a:r>
              <a:rPr dirty="0" sz="600" spc="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były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niezależnie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weryfikowane.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W</a:t>
            </a:r>
            <a:r>
              <a:rPr dirty="0" sz="600" spc="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odniesieniu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do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wyczerpującego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charakteru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lub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rzetelności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informacji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przedstawionych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w </a:t>
            </a:r>
            <a:r>
              <a:rPr dirty="0" sz="600" spc="-2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niniejszej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Prezentacji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nie</a:t>
            </a:r>
            <a:r>
              <a:rPr dirty="0" sz="600" spc="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mogą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być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udzielone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żadne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zapewnienia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10">
                <a:solidFill>
                  <a:srgbClr val="131212"/>
                </a:solidFill>
                <a:latin typeface="Verdana"/>
                <a:cs typeface="Verdana"/>
              </a:rPr>
              <a:t>ani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oświadczenia.</a:t>
            </a:r>
            <a:endParaRPr sz="600">
              <a:latin typeface="Verdana"/>
              <a:cs typeface="Verdana"/>
            </a:endParaRPr>
          </a:p>
          <a:p>
            <a:pPr algn="just" marL="12700" marR="5080">
              <a:lnSpc>
                <a:spcPct val="120100"/>
              </a:lnSpc>
              <a:spcBef>
                <a:spcPts val="140"/>
              </a:spcBef>
            </a:pP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GPW nie ponosi żadnej odpowiedzialności za jakiekolwiek decyzje podjęte w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oparciu</a:t>
            </a:r>
            <a:r>
              <a:rPr dirty="0" sz="600" spc="8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o</a:t>
            </a:r>
            <a:r>
              <a:rPr dirty="0" sz="600" spc="6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informacje</a:t>
            </a:r>
            <a:r>
              <a:rPr dirty="0" sz="600" spc="8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i</a:t>
            </a:r>
            <a:r>
              <a:rPr dirty="0" sz="600" spc="1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opinie</a:t>
            </a:r>
            <a:r>
              <a:rPr dirty="0" sz="600" spc="8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zawarte</a:t>
            </a:r>
            <a:r>
              <a:rPr dirty="0" sz="600" spc="7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w</a:t>
            </a:r>
            <a:r>
              <a:rPr dirty="0" sz="600" spc="8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niniejszej</a:t>
            </a:r>
            <a:r>
              <a:rPr dirty="0" sz="600" spc="8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prezentacji.</a:t>
            </a:r>
            <a:r>
              <a:rPr dirty="0" sz="600" spc="6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GPW</a:t>
            </a:r>
            <a:r>
              <a:rPr dirty="0" sz="600" spc="6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informuje, </a:t>
            </a:r>
            <a:r>
              <a:rPr dirty="0" sz="600" spc="-2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że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w</a:t>
            </a:r>
            <a:r>
              <a:rPr dirty="0" sz="600" spc="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celu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uzyskania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informacji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dotyczących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Spółki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należy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zapoznać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się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z </a:t>
            </a:r>
            <a:r>
              <a:rPr dirty="0" sz="600" spc="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raportami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10">
                <a:solidFill>
                  <a:srgbClr val="131212"/>
                </a:solidFill>
                <a:latin typeface="Verdana"/>
                <a:cs typeface="Verdana"/>
              </a:rPr>
              <a:t>okresowymi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 lub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bieżącymi,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które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są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publikowane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zgodnie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z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obowiązującymi</a:t>
            </a:r>
            <a:r>
              <a:rPr dirty="0" sz="600" spc="-1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przepisami</a:t>
            </a:r>
            <a:r>
              <a:rPr dirty="0" sz="600" spc="-10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 spc="-5">
                <a:solidFill>
                  <a:srgbClr val="131212"/>
                </a:solidFill>
                <a:latin typeface="Verdana"/>
                <a:cs typeface="Verdana"/>
              </a:rPr>
              <a:t>prawa</a:t>
            </a:r>
            <a:r>
              <a:rPr dirty="0" sz="600" spc="5">
                <a:solidFill>
                  <a:srgbClr val="131212"/>
                </a:solidFill>
                <a:latin typeface="Verdana"/>
                <a:cs typeface="Verdana"/>
              </a:rPr>
              <a:t> </a:t>
            </a:r>
            <a:r>
              <a:rPr dirty="0" sz="600">
                <a:solidFill>
                  <a:srgbClr val="131212"/>
                </a:solidFill>
                <a:latin typeface="Verdana"/>
                <a:cs typeface="Verdana"/>
              </a:rPr>
              <a:t>polskiego.</a:t>
            </a:r>
            <a:endParaRPr sz="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2463" y="983741"/>
            <a:ext cx="2330450" cy="12103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latin typeface="Verdana"/>
                <a:cs typeface="Verdana"/>
              </a:rPr>
              <a:t>Dział</a:t>
            </a:r>
            <a:r>
              <a:rPr dirty="0" sz="1000" spc="-15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Rozwoju</a:t>
            </a:r>
            <a:r>
              <a:rPr dirty="0" sz="1000" spc="20" b="1">
                <a:latin typeface="Verdana"/>
                <a:cs typeface="Verdana"/>
              </a:rPr>
              <a:t> </a:t>
            </a:r>
            <a:r>
              <a:rPr dirty="0" sz="1000" spc="-10" b="1">
                <a:latin typeface="Verdana"/>
                <a:cs typeface="Verdana"/>
              </a:rPr>
              <a:t>Biznesu</a:t>
            </a:r>
            <a:r>
              <a:rPr dirty="0" sz="1000" spc="-5" b="1">
                <a:latin typeface="Verdana"/>
                <a:cs typeface="Verdana"/>
              </a:rPr>
              <a:t> i </a:t>
            </a:r>
            <a:r>
              <a:rPr dirty="0" sz="1000" spc="-10" b="1">
                <a:latin typeface="Verdana"/>
                <a:cs typeface="Verdana"/>
              </a:rPr>
              <a:t>Rynków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Verdana"/>
              <a:cs typeface="Verdana"/>
            </a:endParaRPr>
          </a:p>
          <a:p>
            <a:pPr marL="213360" indent="-201295">
              <a:lnSpc>
                <a:spcPct val="100000"/>
              </a:lnSpc>
              <a:buFont typeface="Symbol"/>
              <a:buChar char=""/>
              <a:tabLst>
                <a:tab pos="213995" algn="l"/>
              </a:tabLst>
            </a:pPr>
            <a:r>
              <a:rPr dirty="0" sz="850" spc="-10" b="1">
                <a:solidFill>
                  <a:srgbClr val="0090D4"/>
                </a:solidFill>
                <a:latin typeface="Verdana"/>
                <a:cs typeface="Verdana"/>
              </a:rPr>
              <a:t>Jacek</a:t>
            </a:r>
            <a:r>
              <a:rPr dirty="0" sz="850" spc="-40" b="1">
                <a:solidFill>
                  <a:srgbClr val="0090D4"/>
                </a:solidFill>
                <a:latin typeface="Verdana"/>
                <a:cs typeface="Verdana"/>
              </a:rPr>
              <a:t> </a:t>
            </a:r>
            <a:r>
              <a:rPr dirty="0" sz="850" spc="-10" b="1">
                <a:solidFill>
                  <a:srgbClr val="0090D4"/>
                </a:solidFill>
                <a:latin typeface="Verdana"/>
                <a:cs typeface="Verdana"/>
              </a:rPr>
              <a:t>Fotek</a:t>
            </a:r>
            <a:endParaRPr sz="850">
              <a:latin typeface="Verdana"/>
              <a:cs typeface="Verdana"/>
            </a:endParaRPr>
          </a:p>
          <a:p>
            <a:pPr marL="231775">
              <a:lnSpc>
                <a:spcPct val="100000"/>
              </a:lnSpc>
              <a:spcBef>
                <a:spcPts val="395"/>
              </a:spcBef>
            </a:pPr>
            <a:r>
              <a:rPr dirty="0" sz="850" spc="-15" b="1">
                <a:solidFill>
                  <a:srgbClr val="0090D4"/>
                </a:solidFill>
                <a:latin typeface="Verdana"/>
                <a:cs typeface="Verdana"/>
              </a:rPr>
              <a:t>Wiceprezes</a:t>
            </a:r>
            <a:r>
              <a:rPr dirty="0" sz="850" spc="25" b="1">
                <a:solidFill>
                  <a:srgbClr val="0090D4"/>
                </a:solidFill>
                <a:latin typeface="Verdana"/>
                <a:cs typeface="Verdana"/>
              </a:rPr>
              <a:t> </a:t>
            </a:r>
            <a:r>
              <a:rPr dirty="0" sz="850" spc="-10" b="1">
                <a:solidFill>
                  <a:srgbClr val="0090D4"/>
                </a:solidFill>
                <a:latin typeface="Verdana"/>
                <a:cs typeface="Verdana"/>
              </a:rPr>
              <a:t>Zarządu</a:t>
            </a:r>
            <a:r>
              <a:rPr dirty="0" sz="850" spc="10" b="1">
                <a:solidFill>
                  <a:srgbClr val="0090D4"/>
                </a:solidFill>
                <a:latin typeface="Verdana"/>
                <a:cs typeface="Verdana"/>
              </a:rPr>
              <a:t> </a:t>
            </a:r>
            <a:r>
              <a:rPr dirty="0" sz="850" spc="-15" b="1">
                <a:solidFill>
                  <a:srgbClr val="0090D4"/>
                </a:solidFill>
                <a:latin typeface="Verdana"/>
                <a:cs typeface="Verdana"/>
              </a:rPr>
              <a:t>GPW </a:t>
            </a:r>
            <a:r>
              <a:rPr dirty="0" sz="850" spc="-10" b="1">
                <a:solidFill>
                  <a:srgbClr val="0090D4"/>
                </a:solidFill>
                <a:latin typeface="Verdana"/>
                <a:cs typeface="Verdana"/>
              </a:rPr>
              <a:t>S.A.</a:t>
            </a:r>
            <a:endParaRPr sz="850">
              <a:latin typeface="Verdana"/>
              <a:cs typeface="Verdana"/>
            </a:endParaRPr>
          </a:p>
          <a:p>
            <a:pPr marL="231775">
              <a:lnSpc>
                <a:spcPct val="100000"/>
              </a:lnSpc>
              <a:spcBef>
                <a:spcPts val="395"/>
              </a:spcBef>
            </a:pPr>
            <a:r>
              <a:rPr dirty="0" sz="850" spc="-5">
                <a:latin typeface="Verdana"/>
                <a:cs typeface="Verdana"/>
              </a:rPr>
              <a:t>tel.</a:t>
            </a:r>
            <a:r>
              <a:rPr dirty="0" sz="850" spc="-20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22</a:t>
            </a:r>
            <a:r>
              <a:rPr dirty="0" sz="850" spc="-10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537</a:t>
            </a:r>
            <a:r>
              <a:rPr dirty="0" sz="850" spc="-30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70</a:t>
            </a:r>
            <a:r>
              <a:rPr dirty="0" sz="850" spc="-10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85</a:t>
            </a:r>
            <a:endParaRPr sz="850">
              <a:latin typeface="Verdana"/>
              <a:cs typeface="Verdana"/>
            </a:endParaRPr>
          </a:p>
          <a:p>
            <a:pPr marL="231775">
              <a:lnSpc>
                <a:spcPct val="100000"/>
              </a:lnSpc>
              <a:spcBef>
                <a:spcPts val="400"/>
              </a:spcBef>
            </a:pPr>
            <a:r>
              <a:rPr dirty="0" sz="850" spc="-15">
                <a:latin typeface="Verdana"/>
                <a:cs typeface="Verdana"/>
              </a:rPr>
              <a:t>kom.</a:t>
            </a:r>
            <a:r>
              <a:rPr dirty="0" sz="850" spc="5">
                <a:latin typeface="Verdana"/>
                <a:cs typeface="Verdana"/>
              </a:rPr>
              <a:t> </a:t>
            </a:r>
            <a:r>
              <a:rPr dirty="0" sz="850" spc="-10">
                <a:latin typeface="Verdana"/>
                <a:cs typeface="Verdana"/>
              </a:rPr>
              <a:t>+48</a:t>
            </a:r>
            <a:r>
              <a:rPr dirty="0" sz="850" spc="-15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725</a:t>
            </a:r>
            <a:r>
              <a:rPr dirty="0" sz="850" spc="-25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555</a:t>
            </a:r>
            <a:r>
              <a:rPr dirty="0" sz="850" spc="-15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899</a:t>
            </a:r>
            <a:endParaRPr sz="850">
              <a:latin typeface="Verdana"/>
              <a:cs typeface="Verdana"/>
            </a:endParaRPr>
          </a:p>
          <a:p>
            <a:pPr marL="231775">
              <a:lnSpc>
                <a:spcPct val="100000"/>
              </a:lnSpc>
              <a:spcBef>
                <a:spcPts val="395"/>
              </a:spcBef>
            </a:pPr>
            <a:r>
              <a:rPr dirty="0" sz="850" spc="-10">
                <a:latin typeface="Verdana"/>
                <a:cs typeface="Verdana"/>
                <a:hlinkClick r:id="rId4"/>
              </a:rPr>
              <a:t>jacek.fotek@gpw.pl</a:t>
            </a:r>
            <a:endParaRPr sz="85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2463" y="2348229"/>
            <a:ext cx="2218055" cy="925194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marL="213360" indent="-201295">
              <a:lnSpc>
                <a:spcPct val="100000"/>
              </a:lnSpc>
              <a:spcBef>
                <a:spcPts val="495"/>
              </a:spcBef>
              <a:buFont typeface="Symbol"/>
              <a:buChar char=""/>
              <a:tabLst>
                <a:tab pos="213995" algn="l"/>
              </a:tabLst>
            </a:pPr>
            <a:r>
              <a:rPr dirty="0" sz="850" spc="-10" b="1">
                <a:solidFill>
                  <a:srgbClr val="0090D4"/>
                </a:solidFill>
                <a:latin typeface="Verdana"/>
                <a:cs typeface="Verdana"/>
              </a:rPr>
              <a:t>Rafał</a:t>
            </a:r>
            <a:r>
              <a:rPr dirty="0" sz="850" spc="-45" b="1">
                <a:solidFill>
                  <a:srgbClr val="0090D4"/>
                </a:solidFill>
                <a:latin typeface="Verdana"/>
                <a:cs typeface="Verdana"/>
              </a:rPr>
              <a:t> </a:t>
            </a:r>
            <a:r>
              <a:rPr dirty="0" sz="850" spc="-10" b="1">
                <a:solidFill>
                  <a:srgbClr val="0090D4"/>
                </a:solidFill>
                <a:latin typeface="Verdana"/>
                <a:cs typeface="Verdana"/>
              </a:rPr>
              <a:t>Kużdowicz</a:t>
            </a:r>
            <a:endParaRPr sz="850">
              <a:latin typeface="Verdana"/>
              <a:cs typeface="Verdana"/>
            </a:endParaRPr>
          </a:p>
          <a:p>
            <a:pPr marL="231775" marR="5080">
              <a:lnSpc>
                <a:spcPct val="138800"/>
              </a:lnSpc>
            </a:pPr>
            <a:r>
              <a:rPr dirty="0" sz="850" spc="-10" b="1">
                <a:solidFill>
                  <a:srgbClr val="0090D4"/>
                </a:solidFill>
                <a:latin typeface="Verdana"/>
                <a:cs typeface="Verdana"/>
              </a:rPr>
              <a:t>Dyrektor</a:t>
            </a:r>
            <a:r>
              <a:rPr dirty="0" sz="850" spc="10" b="1">
                <a:solidFill>
                  <a:srgbClr val="0090D4"/>
                </a:solidFill>
                <a:latin typeface="Verdana"/>
                <a:cs typeface="Verdana"/>
              </a:rPr>
              <a:t> </a:t>
            </a:r>
            <a:r>
              <a:rPr dirty="0" sz="850" spc="-10" b="1">
                <a:solidFill>
                  <a:srgbClr val="0090D4"/>
                </a:solidFill>
                <a:latin typeface="Verdana"/>
                <a:cs typeface="Verdana"/>
              </a:rPr>
              <a:t>Działu Rozwoju </a:t>
            </a:r>
            <a:r>
              <a:rPr dirty="0" sz="850" spc="-5" b="1">
                <a:solidFill>
                  <a:srgbClr val="0090D4"/>
                </a:solidFill>
                <a:latin typeface="Verdana"/>
                <a:cs typeface="Verdana"/>
              </a:rPr>
              <a:t>i</a:t>
            </a:r>
            <a:r>
              <a:rPr dirty="0" sz="850" spc="-15" b="1">
                <a:solidFill>
                  <a:srgbClr val="0090D4"/>
                </a:solidFill>
                <a:latin typeface="Verdana"/>
                <a:cs typeface="Verdana"/>
              </a:rPr>
              <a:t> </a:t>
            </a:r>
            <a:r>
              <a:rPr dirty="0" sz="850" spc="-10" b="1">
                <a:solidFill>
                  <a:srgbClr val="0090D4"/>
                </a:solidFill>
                <a:latin typeface="Verdana"/>
                <a:cs typeface="Verdana"/>
              </a:rPr>
              <a:t>Analiz </a:t>
            </a:r>
            <a:r>
              <a:rPr dirty="0" sz="850" spc="-275" b="1">
                <a:solidFill>
                  <a:srgbClr val="0090D4"/>
                </a:solidFill>
                <a:latin typeface="Verdana"/>
                <a:cs typeface="Verdana"/>
              </a:rPr>
              <a:t> </a:t>
            </a:r>
            <a:r>
              <a:rPr dirty="0" sz="850" spc="-10" b="1">
                <a:solidFill>
                  <a:srgbClr val="0090D4"/>
                </a:solidFill>
                <a:latin typeface="Verdana"/>
                <a:cs typeface="Verdana"/>
              </a:rPr>
              <a:t>BondSpot</a:t>
            </a:r>
            <a:r>
              <a:rPr dirty="0" sz="850" spc="-5" b="1">
                <a:solidFill>
                  <a:srgbClr val="0090D4"/>
                </a:solidFill>
                <a:latin typeface="Verdana"/>
                <a:cs typeface="Verdana"/>
              </a:rPr>
              <a:t> </a:t>
            </a:r>
            <a:r>
              <a:rPr dirty="0" sz="850" spc="-10" b="1">
                <a:solidFill>
                  <a:srgbClr val="0090D4"/>
                </a:solidFill>
                <a:latin typeface="Verdana"/>
                <a:cs typeface="Verdana"/>
              </a:rPr>
              <a:t>S.A.</a:t>
            </a:r>
            <a:endParaRPr sz="850">
              <a:latin typeface="Verdana"/>
              <a:cs typeface="Verdana"/>
            </a:endParaRPr>
          </a:p>
          <a:p>
            <a:pPr marL="231775">
              <a:lnSpc>
                <a:spcPct val="100000"/>
              </a:lnSpc>
              <a:spcBef>
                <a:spcPts val="400"/>
              </a:spcBef>
            </a:pPr>
            <a:r>
              <a:rPr dirty="0" sz="850" spc="-5">
                <a:latin typeface="Verdana"/>
                <a:cs typeface="Verdana"/>
              </a:rPr>
              <a:t>tel.</a:t>
            </a:r>
            <a:r>
              <a:rPr dirty="0" sz="850" spc="-20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22</a:t>
            </a:r>
            <a:r>
              <a:rPr dirty="0" sz="850" spc="-20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537</a:t>
            </a:r>
            <a:r>
              <a:rPr dirty="0" sz="850" spc="-30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74</a:t>
            </a:r>
            <a:r>
              <a:rPr dirty="0" sz="850" spc="-15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10</a:t>
            </a:r>
            <a:endParaRPr sz="850">
              <a:latin typeface="Verdana"/>
              <a:cs typeface="Verdana"/>
            </a:endParaRPr>
          </a:p>
          <a:p>
            <a:pPr marL="231775">
              <a:lnSpc>
                <a:spcPct val="100000"/>
              </a:lnSpc>
              <a:spcBef>
                <a:spcPts val="395"/>
              </a:spcBef>
            </a:pPr>
            <a:r>
              <a:rPr dirty="0" sz="850" spc="-10">
                <a:latin typeface="Verdana"/>
                <a:cs typeface="Verdana"/>
                <a:hlinkClick r:id="rId5"/>
              </a:rPr>
              <a:t>rafal.kuzdowicz@bondspot.pl</a:t>
            </a:r>
            <a:endParaRPr sz="85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2463" y="3451986"/>
            <a:ext cx="1957070" cy="952500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213360" indent="-201295">
              <a:lnSpc>
                <a:spcPct val="100000"/>
              </a:lnSpc>
              <a:spcBef>
                <a:spcPts val="305"/>
              </a:spcBef>
              <a:buFont typeface="Symbol"/>
              <a:buChar char=""/>
              <a:tabLst>
                <a:tab pos="213995" algn="l"/>
              </a:tabLst>
            </a:pPr>
            <a:r>
              <a:rPr dirty="0" sz="850" spc="-10" b="1">
                <a:solidFill>
                  <a:srgbClr val="0090D4"/>
                </a:solidFill>
                <a:latin typeface="Verdana"/>
                <a:cs typeface="Verdana"/>
              </a:rPr>
              <a:t>Dariusz</a:t>
            </a:r>
            <a:r>
              <a:rPr dirty="0" sz="850" spc="-20" b="1">
                <a:solidFill>
                  <a:srgbClr val="0090D4"/>
                </a:solidFill>
                <a:latin typeface="Verdana"/>
                <a:cs typeface="Verdana"/>
              </a:rPr>
              <a:t> </a:t>
            </a:r>
            <a:r>
              <a:rPr dirty="0" sz="850" spc="-10" b="1">
                <a:solidFill>
                  <a:srgbClr val="0090D4"/>
                </a:solidFill>
                <a:latin typeface="Verdana"/>
                <a:cs typeface="Verdana"/>
              </a:rPr>
              <a:t>Mejszutowicz</a:t>
            </a:r>
            <a:endParaRPr sz="850">
              <a:latin typeface="Verdana"/>
              <a:cs typeface="Verdana"/>
            </a:endParaRPr>
          </a:p>
          <a:p>
            <a:pPr marL="213360">
              <a:lnSpc>
                <a:spcPct val="100000"/>
              </a:lnSpc>
              <a:spcBef>
                <a:spcPts val="204"/>
              </a:spcBef>
            </a:pPr>
            <a:r>
              <a:rPr dirty="0" sz="850" spc="-10">
                <a:latin typeface="Verdana"/>
                <a:cs typeface="Verdana"/>
              </a:rPr>
              <a:t>Wicedyrektor</a:t>
            </a:r>
            <a:endParaRPr sz="850">
              <a:latin typeface="Verdana"/>
              <a:cs typeface="Verdana"/>
            </a:endParaRPr>
          </a:p>
          <a:p>
            <a:pPr marL="213360">
              <a:lnSpc>
                <a:spcPct val="100000"/>
              </a:lnSpc>
              <a:spcBef>
                <a:spcPts val="190"/>
              </a:spcBef>
            </a:pPr>
            <a:r>
              <a:rPr dirty="0" sz="850" spc="-10">
                <a:latin typeface="Verdana"/>
                <a:cs typeface="Verdana"/>
              </a:rPr>
              <a:t>Dział</a:t>
            </a:r>
            <a:r>
              <a:rPr dirty="0" sz="850" spc="5">
                <a:latin typeface="Verdana"/>
                <a:cs typeface="Verdana"/>
              </a:rPr>
              <a:t> </a:t>
            </a:r>
            <a:r>
              <a:rPr dirty="0" sz="850" spc="-15">
                <a:latin typeface="Verdana"/>
                <a:cs typeface="Verdana"/>
              </a:rPr>
              <a:t>Rozwoju</a:t>
            </a:r>
            <a:r>
              <a:rPr dirty="0" sz="850" spc="15">
                <a:latin typeface="Verdana"/>
                <a:cs typeface="Verdana"/>
              </a:rPr>
              <a:t> </a:t>
            </a:r>
            <a:r>
              <a:rPr dirty="0" sz="850" spc="-10">
                <a:latin typeface="Verdana"/>
                <a:cs typeface="Verdana"/>
              </a:rPr>
              <a:t>Biznesu</a:t>
            </a:r>
            <a:r>
              <a:rPr dirty="0" sz="850" spc="15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i</a:t>
            </a:r>
            <a:r>
              <a:rPr dirty="0" sz="850" spc="5">
                <a:latin typeface="Verdana"/>
                <a:cs typeface="Verdana"/>
              </a:rPr>
              <a:t> </a:t>
            </a:r>
            <a:r>
              <a:rPr dirty="0" sz="850" spc="-15">
                <a:latin typeface="Verdana"/>
                <a:cs typeface="Verdana"/>
              </a:rPr>
              <a:t>Rynków</a:t>
            </a:r>
            <a:endParaRPr sz="850">
              <a:latin typeface="Verdana"/>
              <a:cs typeface="Verdana"/>
            </a:endParaRPr>
          </a:p>
          <a:p>
            <a:pPr marL="213360">
              <a:lnSpc>
                <a:spcPct val="100000"/>
              </a:lnSpc>
              <a:spcBef>
                <a:spcPts val="190"/>
              </a:spcBef>
            </a:pPr>
            <a:r>
              <a:rPr dirty="0" sz="850" spc="-5">
                <a:latin typeface="Verdana"/>
                <a:cs typeface="Verdana"/>
              </a:rPr>
              <a:t>tel. 22</a:t>
            </a:r>
            <a:r>
              <a:rPr dirty="0" sz="850" spc="-25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537</a:t>
            </a:r>
            <a:r>
              <a:rPr dirty="0" sz="850" spc="-10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74</a:t>
            </a:r>
            <a:r>
              <a:rPr dirty="0" sz="850" spc="-25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57,</a:t>
            </a:r>
            <a:endParaRPr sz="850">
              <a:latin typeface="Verdana"/>
              <a:cs typeface="Verdana"/>
            </a:endParaRPr>
          </a:p>
          <a:p>
            <a:pPr marL="213360">
              <a:lnSpc>
                <a:spcPct val="100000"/>
              </a:lnSpc>
              <a:spcBef>
                <a:spcPts val="195"/>
              </a:spcBef>
            </a:pPr>
            <a:r>
              <a:rPr dirty="0" sz="850" spc="-15">
                <a:latin typeface="Verdana"/>
                <a:cs typeface="Verdana"/>
              </a:rPr>
              <a:t>kom.</a:t>
            </a:r>
            <a:r>
              <a:rPr dirty="0" sz="850" spc="5">
                <a:latin typeface="Verdana"/>
                <a:cs typeface="Verdana"/>
              </a:rPr>
              <a:t> </a:t>
            </a:r>
            <a:r>
              <a:rPr dirty="0" sz="850" spc="-10">
                <a:latin typeface="Verdana"/>
                <a:cs typeface="Verdana"/>
              </a:rPr>
              <a:t>+48</a:t>
            </a:r>
            <a:r>
              <a:rPr dirty="0" sz="850" spc="-15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609</a:t>
            </a:r>
            <a:r>
              <a:rPr dirty="0" sz="850" spc="-25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779</a:t>
            </a:r>
            <a:r>
              <a:rPr dirty="0" sz="850" spc="-15">
                <a:latin typeface="Verdana"/>
                <a:cs typeface="Verdana"/>
              </a:rPr>
              <a:t> </a:t>
            </a:r>
            <a:r>
              <a:rPr dirty="0" sz="850" spc="-5">
                <a:latin typeface="Verdana"/>
                <a:cs typeface="Verdana"/>
              </a:rPr>
              <a:t>772</a:t>
            </a:r>
            <a:endParaRPr sz="850">
              <a:latin typeface="Verdana"/>
              <a:cs typeface="Verdana"/>
            </a:endParaRPr>
          </a:p>
          <a:p>
            <a:pPr marL="213360">
              <a:lnSpc>
                <a:spcPct val="100000"/>
              </a:lnSpc>
              <a:spcBef>
                <a:spcPts val="195"/>
              </a:spcBef>
            </a:pPr>
            <a:r>
              <a:rPr dirty="0" sz="850" spc="-10">
                <a:latin typeface="Verdana"/>
                <a:cs typeface="Verdana"/>
                <a:hlinkClick r:id="rId6"/>
              </a:rPr>
              <a:t>dariusz.mejszutowicz@gpw.pl</a:t>
            </a:r>
            <a:endParaRPr sz="850">
              <a:latin typeface="Verdana"/>
              <a:cs typeface="Verdana"/>
            </a:endParaRPr>
          </a:p>
        </p:txBody>
      </p:sp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4695" y="212386"/>
            <a:ext cx="2186940" cy="4826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467" y="215849"/>
            <a:ext cx="3691890" cy="2622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5"/>
              <a:t>Czynniki</a:t>
            </a:r>
            <a:r>
              <a:rPr dirty="0" sz="1550" spc="10"/>
              <a:t> </a:t>
            </a:r>
            <a:r>
              <a:rPr dirty="0" sz="1550" spc="-5"/>
              <a:t>infrastruktury</a:t>
            </a:r>
            <a:r>
              <a:rPr dirty="0" sz="1550" spc="60"/>
              <a:t> </a:t>
            </a:r>
            <a:r>
              <a:rPr dirty="0" sz="1550" spc="-5"/>
              <a:t>rynkowej</a:t>
            </a:r>
            <a:endParaRPr sz="1550"/>
          </a:p>
        </p:txBody>
      </p:sp>
      <p:sp>
        <p:nvSpPr>
          <p:cNvPr id="3" name="object 3"/>
          <p:cNvSpPr txBox="1"/>
          <p:nvPr/>
        </p:nvSpPr>
        <p:spPr>
          <a:xfrm>
            <a:off x="559104" y="1023366"/>
            <a:ext cx="6209665" cy="3565525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253365" indent="-241300">
              <a:lnSpc>
                <a:spcPct val="100000"/>
              </a:lnSpc>
              <a:spcBef>
                <a:spcPts val="660"/>
              </a:spcBef>
              <a:buClr>
                <a:srgbClr val="0090D4"/>
              </a:buClr>
              <a:buFont typeface="Wingdings"/>
              <a:buChar char=""/>
              <a:tabLst>
                <a:tab pos="254000" algn="l"/>
              </a:tabLst>
            </a:pPr>
            <a:r>
              <a:rPr dirty="0" sz="1200" spc="-5" b="1">
                <a:latin typeface="Verdana"/>
                <a:cs typeface="Verdana"/>
              </a:rPr>
              <a:t>Zewnętrzne:</a:t>
            </a:r>
            <a:endParaRPr sz="1200">
              <a:latin typeface="Verdana"/>
              <a:cs typeface="Verdana"/>
            </a:endParaRPr>
          </a:p>
          <a:p>
            <a:pPr marL="253365" indent="-241300">
              <a:lnSpc>
                <a:spcPts val="1370"/>
              </a:lnSpc>
              <a:spcBef>
                <a:spcPts val="565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>
                <a:latin typeface="Verdana"/>
                <a:cs typeface="Verdana"/>
              </a:rPr>
              <a:t>Inicjatywy</a:t>
            </a:r>
            <a:r>
              <a:rPr dirty="0" sz="1200" spc="3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UE </a:t>
            </a:r>
            <a:r>
              <a:rPr dirty="0" sz="1200" spc="-5">
                <a:latin typeface="Verdana"/>
                <a:cs typeface="Verdana"/>
              </a:rPr>
              <a:t>mające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na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celu</a:t>
            </a:r>
            <a:r>
              <a:rPr dirty="0" sz="1200" spc="-5">
                <a:latin typeface="Verdana"/>
                <a:cs typeface="Verdana"/>
              </a:rPr>
              <a:t> utworzenie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jednolitego</a:t>
            </a:r>
            <a:r>
              <a:rPr dirty="0" sz="1200" spc="2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rynku</a:t>
            </a:r>
            <a:r>
              <a:rPr dirty="0" sz="1200" spc="-2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kapitałowego</a:t>
            </a:r>
            <a:endParaRPr sz="1200">
              <a:latin typeface="Verdana"/>
              <a:cs typeface="Verdana"/>
            </a:endParaRPr>
          </a:p>
          <a:p>
            <a:pPr marL="253365">
              <a:lnSpc>
                <a:spcPts val="1370"/>
              </a:lnSpc>
            </a:pPr>
            <a:r>
              <a:rPr dirty="0" sz="1200" spc="-5">
                <a:latin typeface="Verdana"/>
                <a:cs typeface="Verdana"/>
              </a:rPr>
              <a:t>dla</a:t>
            </a:r>
            <a:r>
              <a:rPr dirty="0" sz="1200" spc="-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wszystkich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państw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członkowskich</a:t>
            </a:r>
            <a:endParaRPr sz="1200">
              <a:latin typeface="Verdana"/>
              <a:cs typeface="Verdana"/>
            </a:endParaRPr>
          </a:p>
          <a:p>
            <a:pPr marL="253365" marR="515620" indent="-241300">
              <a:lnSpc>
                <a:spcPct val="90000"/>
              </a:lnSpc>
              <a:spcBef>
                <a:spcPts val="695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 b="1">
                <a:latin typeface="Verdana"/>
                <a:cs typeface="Verdana"/>
              </a:rPr>
              <a:t>Zmiany prawne</a:t>
            </a:r>
            <a:r>
              <a:rPr dirty="0" sz="1200" spc="10" b="1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(MIFID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II </a:t>
            </a:r>
            <a:r>
              <a:rPr dirty="0" sz="1200" spc="-5">
                <a:latin typeface="Verdana"/>
                <a:cs typeface="Verdana"/>
              </a:rPr>
              <a:t>/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MIFIR)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-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wspierające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rozwój</a:t>
            </a:r>
            <a:r>
              <a:rPr dirty="0" sz="1200" spc="-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rynków 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zorganizowanych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jako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transparentnych</a:t>
            </a:r>
            <a:r>
              <a:rPr dirty="0" sz="1200" spc="6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i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bezpiecznych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form</a:t>
            </a:r>
            <a:r>
              <a:rPr dirty="0" sz="1200" spc="-5">
                <a:latin typeface="Verdana"/>
                <a:cs typeface="Verdana"/>
              </a:rPr>
              <a:t> zawierania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transakcji</a:t>
            </a:r>
            <a:r>
              <a:rPr dirty="0" sz="1200" spc="3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– </a:t>
            </a:r>
            <a:r>
              <a:rPr dirty="0" sz="1200" spc="-5">
                <a:latin typeface="Verdana"/>
                <a:cs typeface="Verdana"/>
              </a:rPr>
              <a:t>m.in.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przejrzystość</a:t>
            </a:r>
            <a:r>
              <a:rPr dirty="0" sz="1200" spc="-1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pre-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i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post-transakcyjna,</a:t>
            </a:r>
            <a:r>
              <a:rPr dirty="0" sz="1200" spc="5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obowiązek 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raportowania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transakcji,</a:t>
            </a:r>
            <a:r>
              <a:rPr dirty="0" sz="1200" spc="4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wymogi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w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zakresie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best-execution</a:t>
            </a:r>
            <a:endParaRPr sz="1200">
              <a:latin typeface="Verdana"/>
              <a:cs typeface="Verdana"/>
            </a:endParaRPr>
          </a:p>
          <a:p>
            <a:pPr marL="253365" marR="390525" indent="-241300">
              <a:lnSpc>
                <a:spcPts val="1300"/>
              </a:lnSpc>
              <a:spcBef>
                <a:spcPts val="715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b="1">
                <a:latin typeface="Verdana"/>
                <a:cs typeface="Verdana"/>
              </a:rPr>
              <a:t>Postęp</a:t>
            </a:r>
            <a:r>
              <a:rPr dirty="0" sz="1200" spc="5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technologiczny</a:t>
            </a:r>
            <a:r>
              <a:rPr dirty="0" sz="1200" spc="-20" b="1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platform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obrotu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umożliwiający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dostęp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do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wielu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platform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oraz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koncentrację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kwotowań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i </a:t>
            </a:r>
            <a:r>
              <a:rPr dirty="0" sz="1200" spc="-5">
                <a:latin typeface="Verdana"/>
                <a:cs typeface="Verdana"/>
              </a:rPr>
              <a:t>płynności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rynków</a:t>
            </a:r>
            <a:endParaRPr sz="1200">
              <a:latin typeface="Verdana"/>
              <a:cs typeface="Verdana"/>
            </a:endParaRPr>
          </a:p>
          <a:p>
            <a:pPr marL="253365" indent="-241300">
              <a:lnSpc>
                <a:spcPts val="1370"/>
              </a:lnSpc>
              <a:spcBef>
                <a:spcPts val="540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>
                <a:latin typeface="Verdana"/>
                <a:cs typeface="Verdana"/>
              </a:rPr>
              <a:t>Sukcesywny</a:t>
            </a:r>
            <a:r>
              <a:rPr dirty="0" sz="1200" spc="30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wzrost udziału platform</a:t>
            </a:r>
            <a:r>
              <a:rPr dirty="0" sz="1200" spc="15" b="1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funkcjonujących</a:t>
            </a:r>
            <a:r>
              <a:rPr dirty="0" sz="1200" spc="6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w</a:t>
            </a:r>
            <a:r>
              <a:rPr dirty="0" sz="1200" spc="-5">
                <a:latin typeface="Verdana"/>
                <a:cs typeface="Verdana"/>
              </a:rPr>
              <a:t> formule</a:t>
            </a:r>
            <a:endParaRPr sz="1200">
              <a:latin typeface="Verdana"/>
              <a:cs typeface="Verdana"/>
            </a:endParaRPr>
          </a:p>
          <a:p>
            <a:pPr marL="253365">
              <a:lnSpc>
                <a:spcPts val="1295"/>
              </a:lnSpc>
            </a:pPr>
            <a:r>
              <a:rPr dirty="0" sz="1200" spc="-5">
                <a:latin typeface="Verdana"/>
                <a:cs typeface="Verdana"/>
              </a:rPr>
              <a:t>zorganizowanego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obrotu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(posiadających</a:t>
            </a:r>
            <a:r>
              <a:rPr dirty="0" sz="1200" spc="4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status</a:t>
            </a:r>
            <a:r>
              <a:rPr dirty="0" sz="1200" spc="3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rynku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regulowanego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lub</a:t>
            </a:r>
            <a:endParaRPr sz="1200">
              <a:latin typeface="Verdana"/>
              <a:cs typeface="Verdana"/>
            </a:endParaRPr>
          </a:p>
          <a:p>
            <a:pPr marL="253365">
              <a:lnSpc>
                <a:spcPts val="1370"/>
              </a:lnSpc>
            </a:pPr>
            <a:r>
              <a:rPr dirty="0" sz="1200" spc="-5">
                <a:latin typeface="Verdana"/>
                <a:cs typeface="Verdana"/>
              </a:rPr>
              <a:t>alternatywnego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systemu obrotu)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400">
              <a:latin typeface="Verdana"/>
              <a:cs typeface="Verdana"/>
            </a:endParaRPr>
          </a:p>
          <a:p>
            <a:pPr marL="253365" indent="-241300">
              <a:lnSpc>
                <a:spcPct val="100000"/>
              </a:lnSpc>
              <a:spcBef>
                <a:spcPts val="1060"/>
              </a:spcBef>
              <a:buClr>
                <a:srgbClr val="0090D4"/>
              </a:buClr>
              <a:buFont typeface="Wingdings"/>
              <a:buChar char=""/>
              <a:tabLst>
                <a:tab pos="254000" algn="l"/>
              </a:tabLst>
            </a:pPr>
            <a:r>
              <a:rPr dirty="0" sz="1200" spc="-5" b="1">
                <a:latin typeface="Verdana"/>
                <a:cs typeface="Verdana"/>
              </a:rPr>
              <a:t>Lokalne:</a:t>
            </a:r>
            <a:endParaRPr sz="1200">
              <a:latin typeface="Verdana"/>
              <a:cs typeface="Verdana"/>
            </a:endParaRPr>
          </a:p>
          <a:p>
            <a:pPr marL="253365" marR="5080" indent="-241300">
              <a:lnSpc>
                <a:spcPct val="90100"/>
              </a:lnSpc>
              <a:spcBef>
                <a:spcPts val="705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>
                <a:latin typeface="Verdana"/>
                <a:cs typeface="Verdana"/>
              </a:rPr>
              <a:t>Bezpośrednie</a:t>
            </a:r>
            <a:r>
              <a:rPr dirty="0" sz="1200" spc="-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uczestnictwo</a:t>
            </a:r>
            <a:r>
              <a:rPr dirty="0" sz="1200" spc="50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banków</a:t>
            </a:r>
            <a:r>
              <a:rPr dirty="0" sz="1200" spc="15" b="1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jako</a:t>
            </a:r>
            <a:r>
              <a:rPr dirty="0" sz="1200" spc="3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głównych</a:t>
            </a:r>
            <a:r>
              <a:rPr dirty="0" sz="1200" spc="5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dealerów/organizatorów 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emisji na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rynkach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obligacji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pozostająca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w</a:t>
            </a:r>
            <a:r>
              <a:rPr dirty="0" sz="1200" spc="-5">
                <a:latin typeface="Verdana"/>
                <a:cs typeface="Verdana"/>
              </a:rPr>
              <a:t> korelacji</a:t>
            </a:r>
            <a:r>
              <a:rPr dirty="0" sz="1200">
                <a:latin typeface="Verdana"/>
                <a:cs typeface="Verdana"/>
              </a:rPr>
              <a:t> z</a:t>
            </a:r>
            <a:r>
              <a:rPr dirty="0" sz="1200" spc="-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dominującymi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modelami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organizacyjnymi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rynków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instrumentów</a:t>
            </a:r>
            <a:r>
              <a:rPr dirty="0" sz="1200" spc="3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dłużnych:</a:t>
            </a:r>
            <a:r>
              <a:rPr dirty="0" sz="1200" spc="4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dealerskim</a:t>
            </a:r>
            <a:r>
              <a:rPr dirty="0" sz="1200">
                <a:latin typeface="Verdana"/>
                <a:cs typeface="Verdana"/>
              </a:rPr>
              <a:t> i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hybrydowym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467" y="312242"/>
            <a:ext cx="5324475" cy="2622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5"/>
              <a:t>Czynniki</a:t>
            </a:r>
            <a:r>
              <a:rPr dirty="0" sz="1550"/>
              <a:t> </a:t>
            </a:r>
            <a:r>
              <a:rPr dirty="0" sz="1550" spc="-5"/>
              <a:t>wpływające</a:t>
            </a:r>
            <a:r>
              <a:rPr dirty="0" sz="1550" spc="50"/>
              <a:t> </a:t>
            </a:r>
            <a:r>
              <a:rPr dirty="0" sz="1550" spc="-5"/>
              <a:t>na popytową</a:t>
            </a:r>
            <a:r>
              <a:rPr dirty="0" sz="1550" spc="10"/>
              <a:t> </a:t>
            </a:r>
            <a:r>
              <a:rPr dirty="0" sz="1550" spc="-5"/>
              <a:t>stronę</a:t>
            </a:r>
            <a:r>
              <a:rPr dirty="0" sz="1550" spc="5"/>
              <a:t> </a:t>
            </a:r>
            <a:r>
              <a:rPr dirty="0" sz="1550" spc="-5"/>
              <a:t>rynku</a:t>
            </a:r>
            <a:endParaRPr sz="1550"/>
          </a:p>
        </p:txBody>
      </p:sp>
      <p:sp>
        <p:nvSpPr>
          <p:cNvPr id="3" name="object 3"/>
          <p:cNvSpPr txBox="1"/>
          <p:nvPr/>
        </p:nvSpPr>
        <p:spPr>
          <a:xfrm>
            <a:off x="614273" y="1279016"/>
            <a:ext cx="6182995" cy="2464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3365" indent="-241300">
              <a:lnSpc>
                <a:spcPts val="1370"/>
              </a:lnSpc>
              <a:spcBef>
                <a:spcPts val="100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 b="1">
                <a:latin typeface="Verdana"/>
                <a:cs typeface="Verdana"/>
              </a:rPr>
              <a:t>Tendencje</a:t>
            </a:r>
            <a:r>
              <a:rPr dirty="0" sz="1200" spc="5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demograficzne</a:t>
            </a:r>
            <a:r>
              <a:rPr dirty="0" sz="1200" spc="20" b="1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oraz</a:t>
            </a:r>
            <a:r>
              <a:rPr dirty="0" sz="1200" spc="-5">
                <a:latin typeface="Verdana"/>
                <a:cs typeface="Verdana"/>
              </a:rPr>
              <a:t> konieczność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reformy</a:t>
            </a:r>
            <a:r>
              <a:rPr dirty="0" sz="1200" spc="-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systemu</a:t>
            </a:r>
            <a:endParaRPr sz="1200">
              <a:latin typeface="Verdana"/>
              <a:cs typeface="Verdana"/>
            </a:endParaRPr>
          </a:p>
          <a:p>
            <a:pPr marL="253365">
              <a:lnSpc>
                <a:spcPts val="1370"/>
              </a:lnSpc>
            </a:pPr>
            <a:r>
              <a:rPr dirty="0" sz="1200" spc="-5">
                <a:latin typeface="Verdana"/>
                <a:cs typeface="Verdana"/>
              </a:rPr>
              <a:t>emerytalnego</a:t>
            </a:r>
            <a:endParaRPr sz="1200">
              <a:latin typeface="Verdana"/>
              <a:cs typeface="Verdana"/>
            </a:endParaRPr>
          </a:p>
          <a:p>
            <a:pPr marL="253365" indent="-241300">
              <a:lnSpc>
                <a:spcPts val="1370"/>
              </a:lnSpc>
              <a:spcBef>
                <a:spcPts val="565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>
                <a:latin typeface="Verdana"/>
                <a:cs typeface="Verdana"/>
              </a:rPr>
              <a:t>Wzrost</a:t>
            </a:r>
            <a:r>
              <a:rPr dirty="0" sz="1200" spc="-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znaczenia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obligacji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jako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pełnoprawnej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i </a:t>
            </a:r>
            <a:r>
              <a:rPr dirty="0" sz="1200" spc="-10">
                <a:latin typeface="Verdana"/>
                <a:cs typeface="Verdana"/>
              </a:rPr>
              <a:t>atrakcyjnej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formy</a:t>
            </a:r>
            <a:endParaRPr sz="1200">
              <a:latin typeface="Verdana"/>
              <a:cs typeface="Verdana"/>
            </a:endParaRPr>
          </a:p>
          <a:p>
            <a:pPr marL="253365">
              <a:lnSpc>
                <a:spcPts val="1370"/>
              </a:lnSpc>
            </a:pPr>
            <a:r>
              <a:rPr dirty="0" sz="1200" spc="-5" b="1">
                <a:latin typeface="Verdana"/>
                <a:cs typeface="Verdana"/>
              </a:rPr>
              <a:t>długookresowego</a:t>
            </a:r>
            <a:r>
              <a:rPr dirty="0" sz="1200" spc="-4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inwestowania</a:t>
            </a:r>
            <a:endParaRPr sz="1200">
              <a:latin typeface="Verdana"/>
              <a:cs typeface="Verdana"/>
            </a:endParaRPr>
          </a:p>
          <a:p>
            <a:pPr marL="253365" indent="-241300">
              <a:lnSpc>
                <a:spcPts val="1370"/>
              </a:lnSpc>
              <a:spcBef>
                <a:spcPts val="550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>
                <a:latin typeface="Verdana"/>
                <a:cs typeface="Verdana"/>
              </a:rPr>
              <a:t>Instrument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zapewniający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możliwość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dywersyfikacji</a:t>
            </a:r>
            <a:r>
              <a:rPr dirty="0" sz="1200" spc="15" b="1">
                <a:latin typeface="Verdana"/>
                <a:cs typeface="Verdana"/>
              </a:rPr>
              <a:t> </a:t>
            </a:r>
            <a:r>
              <a:rPr dirty="0" sz="1200" b="1">
                <a:latin typeface="Verdana"/>
                <a:cs typeface="Verdana"/>
              </a:rPr>
              <a:t>ryzyka</a:t>
            </a:r>
            <a:r>
              <a:rPr dirty="0" sz="1200" spc="-15" b="1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inwestycyjnego</a:t>
            </a:r>
            <a:endParaRPr sz="1200">
              <a:latin typeface="Verdana"/>
              <a:cs typeface="Verdana"/>
            </a:endParaRPr>
          </a:p>
          <a:p>
            <a:pPr marL="253365">
              <a:lnSpc>
                <a:spcPts val="1295"/>
              </a:lnSpc>
            </a:pPr>
            <a:r>
              <a:rPr dirty="0" sz="1200" spc="-5">
                <a:latin typeface="Verdana"/>
                <a:cs typeface="Verdana"/>
              </a:rPr>
              <a:t>-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elastycznego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zarządzania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ryzykiem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stopy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procentowej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i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ryzykiem</a:t>
            </a:r>
            <a:endParaRPr sz="1200">
              <a:latin typeface="Verdana"/>
              <a:cs typeface="Verdana"/>
            </a:endParaRPr>
          </a:p>
          <a:p>
            <a:pPr marL="253365">
              <a:lnSpc>
                <a:spcPts val="1370"/>
              </a:lnSpc>
            </a:pPr>
            <a:r>
              <a:rPr dirty="0" sz="1200" spc="-5">
                <a:latin typeface="Verdana"/>
                <a:cs typeface="Verdana"/>
              </a:rPr>
              <a:t>kredytowym</a:t>
            </a:r>
            <a:endParaRPr sz="1200">
              <a:latin typeface="Verdana"/>
              <a:cs typeface="Verdana"/>
            </a:endParaRPr>
          </a:p>
          <a:p>
            <a:pPr marL="253365" indent="-241300">
              <a:lnSpc>
                <a:spcPts val="1370"/>
              </a:lnSpc>
              <a:spcBef>
                <a:spcPts val="550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>
                <a:latin typeface="Verdana"/>
                <a:cs typeface="Verdana"/>
              </a:rPr>
              <a:t>Szeroka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i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rosnąca</a:t>
            </a:r>
            <a:r>
              <a:rPr dirty="0" sz="1200" spc="35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baza</a:t>
            </a:r>
            <a:r>
              <a:rPr dirty="0" sz="1200" spc="-1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inwestorów</a:t>
            </a:r>
            <a:r>
              <a:rPr dirty="0" sz="1200" spc="40" b="1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instytucjonalnych</a:t>
            </a:r>
            <a:r>
              <a:rPr dirty="0" sz="1200" spc="7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i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indywidualnych</a:t>
            </a:r>
            <a:endParaRPr sz="1200">
              <a:latin typeface="Verdana"/>
              <a:cs typeface="Verdana"/>
            </a:endParaRPr>
          </a:p>
          <a:p>
            <a:pPr marL="253365">
              <a:lnSpc>
                <a:spcPts val="1370"/>
              </a:lnSpc>
            </a:pPr>
            <a:r>
              <a:rPr dirty="0" sz="1200" spc="-5">
                <a:latin typeface="Verdana"/>
                <a:cs typeface="Verdana"/>
              </a:rPr>
              <a:t>zainteresowanych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inwestycjami </a:t>
            </a:r>
            <a:r>
              <a:rPr dirty="0" sz="1200">
                <a:latin typeface="Verdana"/>
                <a:cs typeface="Verdana"/>
              </a:rPr>
              <a:t>w </a:t>
            </a:r>
            <a:r>
              <a:rPr dirty="0" sz="1200" spc="-5">
                <a:latin typeface="Verdana"/>
                <a:cs typeface="Verdana"/>
              </a:rPr>
              <a:t>instrumenty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dłużne</a:t>
            </a:r>
            <a:endParaRPr sz="1200">
              <a:latin typeface="Verdana"/>
              <a:cs typeface="Verdana"/>
            </a:endParaRPr>
          </a:p>
          <a:p>
            <a:pPr marL="253365" marR="227329" indent="-241300">
              <a:lnSpc>
                <a:spcPts val="1300"/>
              </a:lnSpc>
              <a:spcBef>
                <a:spcPts val="725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>
                <a:latin typeface="Verdana"/>
                <a:cs typeface="Verdana"/>
              </a:rPr>
              <a:t>Niewykorzystany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rezerwuar</a:t>
            </a:r>
            <a:r>
              <a:rPr dirty="0" sz="1200" spc="5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płynnościowy </a:t>
            </a:r>
            <a:r>
              <a:rPr dirty="0" sz="1200" spc="-5">
                <a:latin typeface="Verdana"/>
                <a:cs typeface="Verdana"/>
              </a:rPr>
              <a:t>sektora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bankowego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w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Polsce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(wysokie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saldo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operacji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otwartego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rynku)</a:t>
            </a:r>
            <a:endParaRPr sz="1200">
              <a:latin typeface="Verdana"/>
              <a:cs typeface="Verdana"/>
            </a:endParaRPr>
          </a:p>
          <a:p>
            <a:pPr marL="253365" indent="-241300">
              <a:lnSpc>
                <a:spcPct val="100000"/>
              </a:lnSpc>
              <a:spcBef>
                <a:spcPts val="530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>
                <a:latin typeface="Verdana"/>
                <a:cs typeface="Verdana"/>
              </a:rPr>
              <a:t>Wzrost</a:t>
            </a:r>
            <a:r>
              <a:rPr dirty="0" sz="1200" spc="-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popytu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na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b="1">
                <a:latin typeface="Verdana"/>
                <a:cs typeface="Verdana"/>
              </a:rPr>
              <a:t>złotową</a:t>
            </a:r>
            <a:r>
              <a:rPr dirty="0" sz="1200" spc="-1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stopę</a:t>
            </a:r>
            <a:r>
              <a:rPr dirty="0" sz="120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procentową</a:t>
            </a:r>
            <a:r>
              <a:rPr dirty="0" sz="1200" spc="15" b="1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na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rynku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globalnym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0550" y="112851"/>
            <a:ext cx="4094479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solidFill>
                  <a:srgbClr val="004F92"/>
                </a:solidFill>
                <a:latin typeface="Verdana"/>
                <a:cs typeface="Verdana"/>
              </a:rPr>
              <a:t>Rynek</a:t>
            </a:r>
            <a:r>
              <a:rPr dirty="0" sz="1400" spc="-30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1400" b="1">
                <a:solidFill>
                  <a:srgbClr val="004F92"/>
                </a:solidFill>
                <a:latin typeface="Verdana"/>
                <a:cs typeface="Verdana"/>
              </a:rPr>
              <a:t>obligacji</a:t>
            </a:r>
            <a:r>
              <a:rPr dirty="0" sz="1400" spc="-40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1400" spc="5" b="1">
                <a:solidFill>
                  <a:srgbClr val="004F92"/>
                </a:solidFill>
                <a:latin typeface="Verdana"/>
                <a:cs typeface="Verdana"/>
              </a:rPr>
              <a:t>w</a:t>
            </a:r>
            <a:r>
              <a:rPr dirty="0" sz="1400" spc="-20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1400" b="1">
                <a:solidFill>
                  <a:srgbClr val="004F92"/>
                </a:solidFill>
                <a:latin typeface="Verdana"/>
                <a:cs typeface="Verdana"/>
              </a:rPr>
              <a:t>Polsce</a:t>
            </a:r>
            <a:r>
              <a:rPr dirty="0" sz="1400" spc="-30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1400" b="1">
                <a:solidFill>
                  <a:srgbClr val="004F92"/>
                </a:solidFill>
                <a:latin typeface="Verdana"/>
                <a:cs typeface="Verdana"/>
              </a:rPr>
              <a:t>–</a:t>
            </a:r>
            <a:r>
              <a:rPr dirty="0" sz="1400" spc="-15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1400" spc="-5" b="1">
                <a:solidFill>
                  <a:srgbClr val="004F92"/>
                </a:solidFill>
                <a:latin typeface="Verdana"/>
                <a:cs typeface="Verdana"/>
              </a:rPr>
              <a:t>stan</a:t>
            </a:r>
            <a:r>
              <a:rPr dirty="0" sz="1400" spc="-15" b="1">
                <a:solidFill>
                  <a:srgbClr val="004F92"/>
                </a:solidFill>
                <a:latin typeface="Verdana"/>
                <a:cs typeface="Verdana"/>
              </a:rPr>
              <a:t> </a:t>
            </a:r>
            <a:r>
              <a:rPr dirty="0" sz="1400" spc="-5" b="1">
                <a:solidFill>
                  <a:srgbClr val="004F92"/>
                </a:solidFill>
                <a:latin typeface="Verdana"/>
                <a:cs typeface="Verdana"/>
              </a:rPr>
              <a:t>aktualny</a:t>
            </a:r>
            <a:endParaRPr sz="140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012" y="1117091"/>
            <a:ext cx="6655308" cy="347776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550" y="279907"/>
            <a:ext cx="4055110" cy="2616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 spc="-5"/>
              <a:t>Kierunki</a:t>
            </a:r>
            <a:r>
              <a:rPr dirty="0" sz="1550" spc="20"/>
              <a:t> </a:t>
            </a:r>
            <a:r>
              <a:rPr dirty="0" sz="1550" spc="-5"/>
              <a:t>rozwoju</a:t>
            </a:r>
            <a:r>
              <a:rPr dirty="0" sz="1550" spc="25"/>
              <a:t> </a:t>
            </a:r>
            <a:r>
              <a:rPr dirty="0" sz="1550" spc="-5"/>
              <a:t>rynku</a:t>
            </a:r>
            <a:r>
              <a:rPr dirty="0" sz="1550" spc="10"/>
              <a:t> </a:t>
            </a:r>
            <a:r>
              <a:rPr dirty="0" sz="1550" spc="-5"/>
              <a:t>obligacji</a:t>
            </a:r>
            <a:r>
              <a:rPr dirty="0" sz="1550" spc="5"/>
              <a:t> </a:t>
            </a:r>
            <a:r>
              <a:rPr dirty="0" sz="1550" spc="-5"/>
              <a:t>(1)</a:t>
            </a:r>
            <a:endParaRPr sz="1550"/>
          </a:p>
        </p:txBody>
      </p:sp>
      <p:sp>
        <p:nvSpPr>
          <p:cNvPr id="3" name="object 3"/>
          <p:cNvSpPr txBox="1"/>
          <p:nvPr/>
        </p:nvSpPr>
        <p:spPr>
          <a:xfrm>
            <a:off x="662127" y="943101"/>
            <a:ext cx="6166485" cy="313563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253365" marR="344170" indent="-241300">
              <a:lnSpc>
                <a:spcPct val="90100"/>
              </a:lnSpc>
              <a:spcBef>
                <a:spcPts val="240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>
                <a:latin typeface="Verdana"/>
                <a:cs typeface="Verdana"/>
              </a:rPr>
              <a:t>Finansowanie</a:t>
            </a:r>
            <a:r>
              <a:rPr dirty="0" sz="1200" spc="4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przedsiębiorstw</a:t>
            </a:r>
            <a:r>
              <a:rPr dirty="0" sz="1200">
                <a:latin typeface="Verdana"/>
                <a:cs typeface="Verdana"/>
              </a:rPr>
              <a:t> w </a:t>
            </a:r>
            <a:r>
              <a:rPr dirty="0" sz="1200" spc="-5">
                <a:latin typeface="Verdana"/>
                <a:cs typeface="Verdana"/>
              </a:rPr>
              <a:t>znacznie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większym </a:t>
            </a:r>
            <a:r>
              <a:rPr dirty="0" sz="1200" spc="-10">
                <a:latin typeface="Verdana"/>
                <a:cs typeface="Verdana"/>
              </a:rPr>
              <a:t>niż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obecnie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zakresie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odbywać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się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będzie</a:t>
            </a:r>
            <a:r>
              <a:rPr dirty="0" sz="1200" spc="-10">
                <a:latin typeface="Verdana"/>
                <a:cs typeface="Verdana"/>
              </a:rPr>
              <a:t> </a:t>
            </a:r>
            <a:r>
              <a:rPr dirty="0" sz="1200" b="1">
                <a:latin typeface="Verdana"/>
                <a:cs typeface="Verdana"/>
              </a:rPr>
              <a:t>za</a:t>
            </a:r>
            <a:r>
              <a:rPr dirty="0" sz="1200" spc="5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pośrednictwem</a:t>
            </a:r>
            <a:r>
              <a:rPr dirty="0" sz="1200" spc="5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rynku kapitałowego </a:t>
            </a:r>
            <a:r>
              <a:rPr dirty="0" sz="1200">
                <a:latin typeface="Verdana"/>
                <a:cs typeface="Verdana"/>
              </a:rPr>
              <a:t>–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wzrost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udziału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finansowania</a:t>
            </a:r>
            <a:r>
              <a:rPr dirty="0" sz="1200" spc="3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emisją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długu</a:t>
            </a:r>
            <a:r>
              <a:rPr dirty="0" sz="1200" spc="4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przy</a:t>
            </a:r>
            <a:r>
              <a:rPr dirty="0" sz="1200" spc="-5">
                <a:latin typeface="Verdana"/>
                <a:cs typeface="Verdana"/>
              </a:rPr>
              <a:t> jednoczesnym spadku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udziału </a:t>
            </a:r>
            <a:r>
              <a:rPr dirty="0" sz="1200" spc="-5">
                <a:latin typeface="Verdana"/>
                <a:cs typeface="Verdana"/>
              </a:rPr>
              <a:t> finansowania</a:t>
            </a:r>
            <a:r>
              <a:rPr dirty="0" sz="1200" spc="3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kredytem bankowym</a:t>
            </a:r>
            <a:endParaRPr sz="1200">
              <a:latin typeface="Verdana"/>
              <a:cs typeface="Verdana"/>
            </a:endParaRPr>
          </a:p>
          <a:p>
            <a:pPr marL="253365" marR="220979" indent="-241300">
              <a:lnSpc>
                <a:spcPts val="1300"/>
              </a:lnSpc>
              <a:spcBef>
                <a:spcPts val="1215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>
                <a:latin typeface="Verdana"/>
                <a:cs typeface="Verdana"/>
              </a:rPr>
              <a:t>W </a:t>
            </a:r>
            <a:r>
              <a:rPr dirty="0" sz="1200" spc="-5">
                <a:latin typeface="Verdana"/>
                <a:cs typeface="Verdana"/>
              </a:rPr>
              <a:t>strukturze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emisji obligacji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nieskarbowych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dominować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będą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instrumenty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emitowane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przez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przedsiębiorstwa,</a:t>
            </a:r>
            <a:r>
              <a:rPr dirty="0" sz="1200" spc="45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banki</a:t>
            </a:r>
            <a:r>
              <a:rPr dirty="0" sz="1200" b="1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(m.in.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z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uwagi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na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wymogi 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MREL</a:t>
            </a:r>
            <a:r>
              <a:rPr dirty="0" sz="1200" spc="30" b="1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-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minimum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requirement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for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own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funds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and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eligible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liabilities)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oraz </a:t>
            </a:r>
            <a:r>
              <a:rPr dirty="0" sz="1200" spc="-5">
                <a:latin typeface="Verdana"/>
                <a:cs typeface="Verdana"/>
              </a:rPr>
              <a:t> </a:t>
            </a:r>
            <a:r>
              <a:rPr dirty="0" sz="1200" b="1">
                <a:latin typeface="Verdana"/>
                <a:cs typeface="Verdana"/>
              </a:rPr>
              <a:t>banki</a:t>
            </a:r>
            <a:r>
              <a:rPr dirty="0" sz="1200" spc="-5" b="1">
                <a:latin typeface="Verdana"/>
                <a:cs typeface="Verdana"/>
              </a:rPr>
              <a:t> hipoteczne</a:t>
            </a:r>
            <a:r>
              <a:rPr dirty="0" sz="1200" spc="-10" b="1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(emisje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listów</a:t>
            </a:r>
            <a:r>
              <a:rPr dirty="0" sz="1200" spc="1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zastawnych</a:t>
            </a:r>
            <a:r>
              <a:rPr dirty="0" sz="1200" spc="-5">
                <a:latin typeface="Verdana"/>
                <a:cs typeface="Verdana"/>
              </a:rPr>
              <a:t>)</a:t>
            </a:r>
            <a:endParaRPr sz="1200">
              <a:latin typeface="Verdana"/>
              <a:cs typeface="Verdana"/>
            </a:endParaRPr>
          </a:p>
          <a:p>
            <a:pPr marL="253365" marR="192405" indent="-241300">
              <a:lnSpc>
                <a:spcPts val="1300"/>
              </a:lnSpc>
              <a:spcBef>
                <a:spcPts val="1190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>
                <a:latin typeface="Verdana"/>
                <a:cs typeface="Verdana"/>
              </a:rPr>
              <a:t>Dominująca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część</a:t>
            </a:r>
            <a:r>
              <a:rPr dirty="0" sz="1200" spc="-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obrotu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obligacjami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realizowana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będzie</a:t>
            </a:r>
            <a:r>
              <a:rPr dirty="0" sz="1200" spc="-1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w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formule 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zorganizowanego</a:t>
            </a:r>
            <a:r>
              <a:rPr dirty="0" sz="1200" spc="-2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obrotu</a:t>
            </a:r>
            <a:r>
              <a:rPr dirty="0" sz="1200" spc="5" b="1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(rynku</a:t>
            </a:r>
            <a:r>
              <a:rPr dirty="0" sz="1200" spc="3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regulowanego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lub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alternatywnego 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systemu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obrotu),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podobnie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jak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ma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to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miejsce</a:t>
            </a:r>
            <a:r>
              <a:rPr dirty="0" sz="1200" spc="-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aktualnie</a:t>
            </a:r>
            <a:r>
              <a:rPr dirty="0" sz="1200" spc="4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na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innych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rynkach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obligacji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w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Europie</a:t>
            </a:r>
            <a:endParaRPr sz="1200">
              <a:latin typeface="Verdana"/>
              <a:cs typeface="Verdana"/>
            </a:endParaRPr>
          </a:p>
          <a:p>
            <a:pPr marL="253365" marR="5080" indent="-241300">
              <a:lnSpc>
                <a:spcPts val="1300"/>
              </a:lnSpc>
              <a:spcBef>
                <a:spcPts val="1185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10">
                <a:latin typeface="Verdana"/>
                <a:cs typeface="Verdana"/>
              </a:rPr>
              <a:t>Głównymi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uczestnikami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rynków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obligacji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będą</a:t>
            </a:r>
            <a:r>
              <a:rPr dirty="0" sz="1200" spc="45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banki</a:t>
            </a:r>
            <a:r>
              <a:rPr dirty="0" sz="1200" b="1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(instytucje</a:t>
            </a:r>
            <a:r>
              <a:rPr dirty="0" sz="1200" spc="5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kredytowe),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pełniące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rolę market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makerów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(dealerów),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organizatorów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emisji,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agentów 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płatności,</a:t>
            </a:r>
            <a:r>
              <a:rPr dirty="0" sz="1200" spc="3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gwarantów,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oraz </a:t>
            </a:r>
            <a:r>
              <a:rPr dirty="0" sz="1200" spc="-5">
                <a:latin typeface="Verdana"/>
                <a:cs typeface="Verdana"/>
              </a:rPr>
              <a:t>wyspecjalizowani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w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obrocie</a:t>
            </a:r>
            <a:r>
              <a:rPr dirty="0" sz="1200" spc="-1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i </a:t>
            </a:r>
            <a:r>
              <a:rPr dirty="0" sz="1200" spc="-5">
                <a:latin typeface="Verdana"/>
                <a:cs typeface="Verdana"/>
              </a:rPr>
              <a:t>dystrybucji</a:t>
            </a:r>
            <a:endParaRPr sz="1200">
              <a:latin typeface="Verdana"/>
              <a:cs typeface="Verdana"/>
            </a:endParaRPr>
          </a:p>
          <a:p>
            <a:pPr marL="253365">
              <a:lnSpc>
                <a:spcPts val="1270"/>
              </a:lnSpc>
            </a:pPr>
            <a:r>
              <a:rPr dirty="0" sz="1200" spc="-5">
                <a:latin typeface="Verdana"/>
                <a:cs typeface="Verdana"/>
              </a:rPr>
              <a:t>instrumentów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dłużnych</a:t>
            </a:r>
            <a:r>
              <a:rPr dirty="0" sz="1200" spc="40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brokerzy</a:t>
            </a:r>
            <a:r>
              <a:rPr dirty="0" sz="1200" spc="15" b="1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(firmy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inwestycyjne)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550" y="272618"/>
            <a:ext cx="4056379" cy="2622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5"/>
              <a:t>Kierunki</a:t>
            </a:r>
            <a:r>
              <a:rPr dirty="0" sz="1550" spc="20"/>
              <a:t> </a:t>
            </a:r>
            <a:r>
              <a:rPr dirty="0" sz="1550" spc="-5"/>
              <a:t>rozwoju</a:t>
            </a:r>
            <a:r>
              <a:rPr dirty="0" sz="1550" spc="25"/>
              <a:t> </a:t>
            </a:r>
            <a:r>
              <a:rPr dirty="0" sz="1550" spc="-5"/>
              <a:t>rynku</a:t>
            </a:r>
            <a:r>
              <a:rPr dirty="0" sz="1550" spc="10"/>
              <a:t> </a:t>
            </a:r>
            <a:r>
              <a:rPr dirty="0" sz="1550" spc="-5"/>
              <a:t>obligacji</a:t>
            </a:r>
            <a:r>
              <a:rPr dirty="0" sz="1550" spc="10"/>
              <a:t> </a:t>
            </a:r>
            <a:r>
              <a:rPr dirty="0" sz="1550" spc="-5"/>
              <a:t>(2)</a:t>
            </a:r>
            <a:endParaRPr sz="1550"/>
          </a:p>
        </p:txBody>
      </p:sp>
      <p:sp>
        <p:nvSpPr>
          <p:cNvPr id="3" name="object 3"/>
          <p:cNvSpPr txBox="1"/>
          <p:nvPr/>
        </p:nvSpPr>
        <p:spPr>
          <a:xfrm>
            <a:off x="662127" y="999235"/>
            <a:ext cx="6136005" cy="34524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3365" indent="-241300">
              <a:lnSpc>
                <a:spcPts val="1370"/>
              </a:lnSpc>
              <a:spcBef>
                <a:spcPts val="100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>
                <a:latin typeface="Verdana"/>
                <a:cs typeface="Verdana"/>
              </a:rPr>
              <a:t>Bezpośrednim</a:t>
            </a:r>
            <a:r>
              <a:rPr dirty="0" sz="1200" spc="-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uczestnictwem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w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rynku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zainteresowani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będą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również</a:t>
            </a:r>
            <a:endParaRPr sz="1200">
              <a:latin typeface="Verdana"/>
              <a:cs typeface="Verdana"/>
            </a:endParaRPr>
          </a:p>
          <a:p>
            <a:pPr marL="253365">
              <a:lnSpc>
                <a:spcPts val="1370"/>
              </a:lnSpc>
            </a:pPr>
            <a:r>
              <a:rPr dirty="0" sz="1200" spc="-5">
                <a:latin typeface="Verdana"/>
                <a:cs typeface="Verdana"/>
              </a:rPr>
              <a:t>dysponujący</a:t>
            </a:r>
            <a:r>
              <a:rPr dirty="0" sz="1200" spc="5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znacznymi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aktywami</a:t>
            </a:r>
            <a:r>
              <a:rPr dirty="0" sz="1200" spc="40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finansowi</a:t>
            </a:r>
            <a:r>
              <a:rPr dirty="0" sz="1200" spc="1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inwestorzy</a:t>
            </a:r>
            <a:r>
              <a:rPr dirty="0" sz="1200" spc="5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instytucjonalni</a:t>
            </a:r>
            <a:endParaRPr sz="1200">
              <a:latin typeface="Verdana"/>
              <a:cs typeface="Verdana"/>
            </a:endParaRPr>
          </a:p>
          <a:p>
            <a:pPr marL="253365" indent="-241300">
              <a:lnSpc>
                <a:spcPts val="1370"/>
              </a:lnSpc>
              <a:spcBef>
                <a:spcPts val="1055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>
                <a:latin typeface="Verdana"/>
                <a:cs typeface="Verdana"/>
              </a:rPr>
              <a:t>Obecność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banków</a:t>
            </a:r>
            <a:r>
              <a:rPr dirty="0" sz="1200" spc="3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oraz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inwestorów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instytucjonalnych</a:t>
            </a:r>
            <a:r>
              <a:rPr dirty="0" sz="1200" spc="6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jako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kluczowych</a:t>
            </a:r>
            <a:endParaRPr sz="1200">
              <a:latin typeface="Verdana"/>
              <a:cs typeface="Verdana"/>
            </a:endParaRPr>
          </a:p>
          <a:p>
            <a:pPr marL="253365" marR="90170">
              <a:lnSpc>
                <a:spcPts val="1300"/>
              </a:lnSpc>
              <a:spcBef>
                <a:spcPts val="90"/>
              </a:spcBef>
            </a:pPr>
            <a:r>
              <a:rPr dirty="0" sz="1200" spc="-5">
                <a:latin typeface="Verdana"/>
                <a:cs typeface="Verdana"/>
              </a:rPr>
              <a:t>uczestników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rynku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obligacji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może</a:t>
            </a:r>
            <a:r>
              <a:rPr dirty="0" sz="1200" spc="-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przyczynić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się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do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powstania</a:t>
            </a:r>
            <a:r>
              <a:rPr dirty="0" sz="1200" spc="3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niezależnych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specjalistycznych platform</a:t>
            </a:r>
            <a:r>
              <a:rPr dirty="0" sz="1200" spc="1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obrotu</a:t>
            </a:r>
            <a:r>
              <a:rPr dirty="0" sz="1200" spc="20" b="1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instrumentami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dłużnymi</a:t>
            </a:r>
            <a:r>
              <a:rPr dirty="0" sz="1200" spc="3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(MTF)</a:t>
            </a:r>
            <a:r>
              <a:rPr dirty="0" sz="1200" spc="3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jako </a:t>
            </a:r>
            <a:r>
              <a:rPr dirty="0" sz="1200" spc="-5">
                <a:latin typeface="Verdana"/>
                <a:cs typeface="Verdana"/>
              </a:rPr>
              <a:t> alternatywa</a:t>
            </a:r>
            <a:r>
              <a:rPr dirty="0" sz="1200" spc="3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dla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typowego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rynku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giełdowego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(brokerskiego)</a:t>
            </a:r>
            <a:endParaRPr sz="1200">
              <a:latin typeface="Verdana"/>
              <a:cs typeface="Verdana"/>
            </a:endParaRPr>
          </a:p>
          <a:p>
            <a:pPr marL="253365" marR="279400" indent="-241300">
              <a:lnSpc>
                <a:spcPts val="1300"/>
              </a:lnSpc>
              <a:spcBef>
                <a:spcPts val="1185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15">
                <a:latin typeface="Verdana"/>
                <a:cs typeface="Verdana"/>
              </a:rPr>
              <a:t>Poprawa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przejrzystości,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płynności</a:t>
            </a:r>
            <a:r>
              <a:rPr dirty="0" sz="1200" spc="4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oraz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prawidłowa</a:t>
            </a:r>
            <a:r>
              <a:rPr dirty="0" sz="1200" spc="4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wyceny</a:t>
            </a:r>
            <a:r>
              <a:rPr dirty="0" sz="1200" spc="3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instrumentów </a:t>
            </a:r>
            <a:r>
              <a:rPr dirty="0" sz="1200" spc="-409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dłużnych</a:t>
            </a:r>
            <a:r>
              <a:rPr dirty="0" sz="1200" spc="3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wymaga</a:t>
            </a:r>
            <a:r>
              <a:rPr dirty="0" sz="1200" spc="45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standaryzacji</a:t>
            </a:r>
            <a:r>
              <a:rPr dirty="0" sz="1200" spc="-2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emisji</a:t>
            </a:r>
            <a:r>
              <a:rPr dirty="0" sz="1200" spc="40" b="1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obligacji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(zapewnienie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dużych,</a:t>
            </a:r>
            <a:endParaRPr sz="1200">
              <a:latin typeface="Verdana"/>
              <a:cs typeface="Verdana"/>
            </a:endParaRPr>
          </a:p>
          <a:p>
            <a:pPr marL="253365">
              <a:lnSpc>
                <a:spcPts val="1200"/>
              </a:lnSpc>
            </a:pPr>
            <a:r>
              <a:rPr dirty="0" sz="1200" spc="-10">
                <a:latin typeface="Verdana"/>
                <a:cs typeface="Verdana"/>
              </a:rPr>
              <a:t>płynnych</a:t>
            </a:r>
            <a:r>
              <a:rPr dirty="0" sz="1200" spc="5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emisji opartych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o</a:t>
            </a:r>
            <a:r>
              <a:rPr dirty="0" sz="1200" spc="-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stałym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kuponie,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10">
                <a:latin typeface="Verdana"/>
                <a:cs typeface="Verdana"/>
              </a:rPr>
              <a:t>wydłużenie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zapadalności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emisji)</a:t>
            </a:r>
            <a:endParaRPr sz="1200">
              <a:latin typeface="Verdana"/>
              <a:cs typeface="Verdana"/>
            </a:endParaRPr>
          </a:p>
          <a:p>
            <a:pPr marL="253365">
              <a:lnSpc>
                <a:spcPts val="1370"/>
              </a:lnSpc>
            </a:pPr>
            <a:r>
              <a:rPr dirty="0" sz="1200" spc="-5">
                <a:latin typeface="Verdana"/>
                <a:cs typeface="Verdana"/>
              </a:rPr>
              <a:t>oraz</a:t>
            </a:r>
            <a:r>
              <a:rPr dirty="0" sz="1200" spc="-20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segmentacji</a:t>
            </a:r>
            <a:r>
              <a:rPr dirty="0" sz="1200" spc="15" b="1">
                <a:latin typeface="Verdana"/>
                <a:cs typeface="Verdana"/>
              </a:rPr>
              <a:t> </a:t>
            </a:r>
            <a:r>
              <a:rPr dirty="0" sz="1200" b="1">
                <a:latin typeface="Verdana"/>
                <a:cs typeface="Verdana"/>
              </a:rPr>
              <a:t>rynku</a:t>
            </a:r>
            <a:r>
              <a:rPr dirty="0" sz="1200" spc="-25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wtórnego</a:t>
            </a:r>
            <a:endParaRPr sz="1200">
              <a:latin typeface="Verdana"/>
              <a:cs typeface="Verdana"/>
            </a:endParaRPr>
          </a:p>
          <a:p>
            <a:pPr marL="253365" marR="28575" indent="-241300">
              <a:lnSpc>
                <a:spcPts val="1300"/>
              </a:lnSpc>
              <a:spcBef>
                <a:spcPts val="1220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>
                <a:latin typeface="Verdana"/>
                <a:cs typeface="Verdana"/>
              </a:rPr>
              <a:t>Dynamiczny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wzrost</a:t>
            </a:r>
            <a:r>
              <a:rPr dirty="0" sz="1200" spc="-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wartości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i </a:t>
            </a:r>
            <a:r>
              <a:rPr dirty="0" sz="1200" spc="-5">
                <a:latin typeface="Verdana"/>
                <a:cs typeface="Verdana"/>
              </a:rPr>
              <a:t>zróżnicowanie</a:t>
            </a:r>
            <a:r>
              <a:rPr dirty="0" sz="1200" spc="-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rynku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obligacji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przyczyni się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do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potrzeby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zapewnienia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inwestorom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oraz emitentom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narzędzi</a:t>
            </a:r>
            <a:r>
              <a:rPr dirty="0" sz="1200" spc="-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do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niezależnej 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wyceny</a:t>
            </a:r>
            <a:r>
              <a:rPr dirty="0" sz="1200" spc="-20" b="1">
                <a:latin typeface="Verdana"/>
                <a:cs typeface="Verdana"/>
              </a:rPr>
              <a:t> </a:t>
            </a:r>
            <a:r>
              <a:rPr dirty="0" sz="1200" b="1">
                <a:latin typeface="Verdana"/>
                <a:cs typeface="Verdana"/>
              </a:rPr>
              <a:t>ryzyka</a:t>
            </a:r>
            <a:r>
              <a:rPr dirty="0" sz="1200" spc="-15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kredytowego</a:t>
            </a:r>
            <a:r>
              <a:rPr dirty="0" sz="1200" spc="-15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(ratingu)</a:t>
            </a:r>
            <a:endParaRPr sz="1200">
              <a:latin typeface="Verdana"/>
              <a:cs typeface="Verdana"/>
            </a:endParaRPr>
          </a:p>
          <a:p>
            <a:pPr marL="253365" marR="5080" indent="-241300">
              <a:lnSpc>
                <a:spcPct val="90100"/>
              </a:lnSpc>
              <a:spcBef>
                <a:spcPts val="1170"/>
              </a:spcBef>
              <a:buClr>
                <a:srgbClr val="0090D4"/>
              </a:buClr>
              <a:buFont typeface="Symbol"/>
              <a:buChar char=""/>
              <a:tabLst>
                <a:tab pos="254000" algn="l"/>
              </a:tabLst>
            </a:pPr>
            <a:r>
              <a:rPr dirty="0" sz="1200" spc="-5">
                <a:latin typeface="Verdana"/>
                <a:cs typeface="Verdana"/>
              </a:rPr>
              <a:t>Rozwój</a:t>
            </a:r>
            <a:r>
              <a:rPr dirty="0" sz="1200" spc="-3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rynku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instrumentów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pochodnych</a:t>
            </a:r>
            <a:r>
              <a:rPr dirty="0" sz="1200" spc="3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opartych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na</a:t>
            </a:r>
            <a:r>
              <a:rPr dirty="0" sz="1200" spc="1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stopie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procentowej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i 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marży</a:t>
            </a:r>
            <a:r>
              <a:rPr dirty="0" sz="1200" spc="-5">
                <a:latin typeface="Verdana"/>
                <a:cs typeface="Verdana"/>
              </a:rPr>
              <a:t> kredytowej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poszerzający</a:t>
            </a:r>
            <a:r>
              <a:rPr dirty="0" sz="1200" spc="-25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bazę płynności</a:t>
            </a:r>
            <a:r>
              <a:rPr dirty="0" sz="1200" spc="25" b="1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instrumentów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bazowych</a:t>
            </a:r>
            <a:r>
              <a:rPr dirty="0" sz="1200" spc="1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i </a:t>
            </a:r>
            <a:r>
              <a:rPr dirty="0" sz="1200" spc="-40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dający</a:t>
            </a:r>
            <a:r>
              <a:rPr dirty="0" sz="1200" spc="25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możliwość</a:t>
            </a:r>
            <a:r>
              <a:rPr dirty="0" sz="1200" spc="-3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handlu</a:t>
            </a:r>
            <a:r>
              <a:rPr dirty="0" sz="1200" spc="3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stopą</a:t>
            </a:r>
            <a:r>
              <a:rPr dirty="0" sz="1200" spc="2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procentową</a:t>
            </a:r>
            <a:r>
              <a:rPr dirty="0" sz="1200" spc="5">
                <a:latin typeface="Verdana"/>
                <a:cs typeface="Verdana"/>
              </a:rPr>
              <a:t> </a:t>
            </a:r>
            <a:r>
              <a:rPr dirty="0" sz="1200">
                <a:latin typeface="Verdana"/>
                <a:cs typeface="Verdana"/>
              </a:rPr>
              <a:t>i </a:t>
            </a:r>
            <a:r>
              <a:rPr dirty="0" sz="1200" spc="-5">
                <a:latin typeface="Verdana"/>
                <a:cs typeface="Verdana"/>
              </a:rPr>
              <a:t>marżą</a:t>
            </a:r>
            <a:r>
              <a:rPr dirty="0" sz="1200">
                <a:latin typeface="Verdana"/>
                <a:cs typeface="Verdana"/>
              </a:rPr>
              <a:t> </a:t>
            </a:r>
            <a:r>
              <a:rPr dirty="0" sz="1200" spc="-5">
                <a:latin typeface="Verdana"/>
                <a:cs typeface="Verdana"/>
              </a:rPr>
              <a:t>kredytową</a:t>
            </a:r>
            <a:r>
              <a:rPr dirty="0" sz="1200" spc="50">
                <a:latin typeface="Verdana"/>
                <a:cs typeface="Verdana"/>
              </a:rPr>
              <a:t> </a:t>
            </a:r>
            <a:r>
              <a:rPr dirty="0" sz="1200" b="1">
                <a:latin typeface="Verdana"/>
                <a:cs typeface="Verdana"/>
              </a:rPr>
              <a:t>w</a:t>
            </a:r>
            <a:r>
              <a:rPr dirty="0" sz="1200" spc="-5" b="1">
                <a:latin typeface="Verdana"/>
                <a:cs typeface="Verdana"/>
              </a:rPr>
              <a:t> sposób </a:t>
            </a:r>
            <a:r>
              <a:rPr dirty="0" sz="1200" b="1">
                <a:latin typeface="Verdana"/>
                <a:cs typeface="Verdana"/>
              </a:rPr>
              <a:t> </a:t>
            </a:r>
            <a:r>
              <a:rPr dirty="0" sz="1200" spc="-5" b="1">
                <a:latin typeface="Verdana"/>
                <a:cs typeface="Verdana"/>
              </a:rPr>
              <a:t>wystandaryzowany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154" y="266192"/>
            <a:ext cx="5048250" cy="2616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 spc="-5"/>
              <a:t>Model</a:t>
            </a:r>
            <a:r>
              <a:rPr dirty="0" sz="1550" spc="5"/>
              <a:t> </a:t>
            </a:r>
            <a:r>
              <a:rPr dirty="0" sz="1550" spc="-5"/>
              <a:t>rynku</a:t>
            </a:r>
            <a:r>
              <a:rPr dirty="0" sz="1550" spc="10"/>
              <a:t> </a:t>
            </a:r>
            <a:r>
              <a:rPr dirty="0" sz="1550"/>
              <a:t>instrumentów</a:t>
            </a:r>
            <a:r>
              <a:rPr dirty="0" sz="1550" spc="30"/>
              <a:t> </a:t>
            </a:r>
            <a:r>
              <a:rPr dirty="0" sz="1550" spc="-10"/>
              <a:t>dłużnych</a:t>
            </a:r>
            <a:r>
              <a:rPr dirty="0" sz="1550" spc="35"/>
              <a:t> </a:t>
            </a:r>
            <a:r>
              <a:rPr dirty="0" sz="1550" spc="-5"/>
              <a:t>GK</a:t>
            </a:r>
            <a:r>
              <a:rPr dirty="0" sz="1550"/>
              <a:t> </a:t>
            </a:r>
            <a:r>
              <a:rPr dirty="0" sz="1550" spc="-5"/>
              <a:t>GPW</a:t>
            </a:r>
            <a:endParaRPr sz="1550"/>
          </a:p>
        </p:txBody>
      </p:sp>
      <p:grpSp>
        <p:nvGrpSpPr>
          <p:cNvPr id="3" name="object 3"/>
          <p:cNvGrpSpPr/>
          <p:nvPr/>
        </p:nvGrpSpPr>
        <p:grpSpPr>
          <a:xfrm>
            <a:off x="607885" y="1328737"/>
            <a:ext cx="6165215" cy="3225800"/>
            <a:chOff x="607885" y="1328737"/>
            <a:chExt cx="6165215" cy="32258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7220" y="1338071"/>
              <a:ext cx="6146291" cy="320649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12648" y="1333499"/>
              <a:ext cx="6155690" cy="3216275"/>
            </a:xfrm>
            <a:custGeom>
              <a:avLst/>
              <a:gdLst/>
              <a:ahLst/>
              <a:cxnLst/>
              <a:rect l="l" t="t" r="r" b="b"/>
              <a:pathLst>
                <a:path w="6155690" h="3216275">
                  <a:moveTo>
                    <a:pt x="539051" y="0"/>
                  </a:moveTo>
                  <a:lnTo>
                    <a:pt x="5616956" y="0"/>
                  </a:lnTo>
                  <a:lnTo>
                    <a:pt x="5671947" y="2794"/>
                  </a:lnTo>
                  <a:lnTo>
                    <a:pt x="5725287" y="10795"/>
                  </a:lnTo>
                  <a:lnTo>
                    <a:pt x="5776849" y="24384"/>
                  </a:lnTo>
                  <a:lnTo>
                    <a:pt x="5826506" y="42418"/>
                  </a:lnTo>
                  <a:lnTo>
                    <a:pt x="5873369" y="65277"/>
                  </a:lnTo>
                  <a:lnTo>
                    <a:pt x="5917819" y="92075"/>
                  </a:lnTo>
                  <a:lnTo>
                    <a:pt x="5959348" y="123317"/>
                  </a:lnTo>
                  <a:lnTo>
                    <a:pt x="5997829" y="157734"/>
                  </a:lnTo>
                  <a:lnTo>
                    <a:pt x="6032627" y="196088"/>
                  </a:lnTo>
                  <a:lnTo>
                    <a:pt x="6063488" y="237744"/>
                  </a:lnTo>
                  <a:lnTo>
                    <a:pt x="6090285" y="282194"/>
                  </a:lnTo>
                  <a:lnTo>
                    <a:pt x="6113145" y="329438"/>
                  </a:lnTo>
                  <a:lnTo>
                    <a:pt x="6131179" y="378587"/>
                  </a:lnTo>
                  <a:lnTo>
                    <a:pt x="6144768" y="430656"/>
                  </a:lnTo>
                  <a:lnTo>
                    <a:pt x="6152769" y="483997"/>
                  </a:lnTo>
                  <a:lnTo>
                    <a:pt x="6155563" y="538988"/>
                  </a:lnTo>
                  <a:lnTo>
                    <a:pt x="6155563" y="2676906"/>
                  </a:lnTo>
                  <a:lnTo>
                    <a:pt x="6152769" y="2731960"/>
                  </a:lnTo>
                  <a:lnTo>
                    <a:pt x="6144768" y="2785198"/>
                  </a:lnTo>
                  <a:lnTo>
                    <a:pt x="6131179" y="2837243"/>
                  </a:lnTo>
                  <a:lnTo>
                    <a:pt x="6113145" y="2886481"/>
                  </a:lnTo>
                  <a:lnTo>
                    <a:pt x="6090285" y="2933700"/>
                  </a:lnTo>
                  <a:lnTo>
                    <a:pt x="6063488" y="2978124"/>
                  </a:lnTo>
                  <a:lnTo>
                    <a:pt x="6032627" y="3019767"/>
                  </a:lnTo>
                  <a:lnTo>
                    <a:pt x="5997829" y="3057804"/>
                  </a:lnTo>
                  <a:lnTo>
                    <a:pt x="5959475" y="3092615"/>
                  </a:lnTo>
                  <a:lnTo>
                    <a:pt x="5917819" y="3123831"/>
                  </a:lnTo>
                  <a:lnTo>
                    <a:pt x="5873369" y="3150654"/>
                  </a:lnTo>
                  <a:lnTo>
                    <a:pt x="5826506" y="3173463"/>
                  </a:lnTo>
                  <a:lnTo>
                    <a:pt x="5776849" y="3191484"/>
                  </a:lnTo>
                  <a:lnTo>
                    <a:pt x="5725287" y="3205086"/>
                  </a:lnTo>
                  <a:lnTo>
                    <a:pt x="5671947" y="3213100"/>
                  </a:lnTo>
                  <a:lnTo>
                    <a:pt x="5616956" y="3215894"/>
                  </a:lnTo>
                  <a:lnTo>
                    <a:pt x="539051" y="3215894"/>
                  </a:lnTo>
                  <a:lnTo>
                    <a:pt x="483933" y="3213100"/>
                  </a:lnTo>
                  <a:lnTo>
                    <a:pt x="430682" y="3205086"/>
                  </a:lnTo>
                  <a:lnTo>
                    <a:pt x="378650" y="3191484"/>
                  </a:lnTo>
                  <a:lnTo>
                    <a:pt x="329412" y="3173463"/>
                  </a:lnTo>
                  <a:lnTo>
                    <a:pt x="282194" y="3150654"/>
                  </a:lnTo>
                  <a:lnTo>
                    <a:pt x="237756" y="3123831"/>
                  </a:lnTo>
                  <a:lnTo>
                    <a:pt x="196126" y="3092615"/>
                  </a:lnTo>
                  <a:lnTo>
                    <a:pt x="157708" y="3057791"/>
                  </a:lnTo>
                  <a:lnTo>
                    <a:pt x="123278" y="3019767"/>
                  </a:lnTo>
                  <a:lnTo>
                    <a:pt x="92062" y="2978137"/>
                  </a:lnTo>
                  <a:lnTo>
                    <a:pt x="65239" y="2933700"/>
                  </a:lnTo>
                  <a:lnTo>
                    <a:pt x="42430" y="2886481"/>
                  </a:lnTo>
                  <a:lnTo>
                    <a:pt x="24409" y="2837243"/>
                  </a:lnTo>
                  <a:lnTo>
                    <a:pt x="10807" y="2785198"/>
                  </a:lnTo>
                  <a:lnTo>
                    <a:pt x="2793" y="2731960"/>
                  </a:lnTo>
                  <a:lnTo>
                    <a:pt x="0" y="2676906"/>
                  </a:lnTo>
                  <a:lnTo>
                    <a:pt x="0" y="538988"/>
                  </a:lnTo>
                  <a:lnTo>
                    <a:pt x="2793" y="483997"/>
                  </a:lnTo>
                  <a:lnTo>
                    <a:pt x="10807" y="430656"/>
                  </a:lnTo>
                  <a:lnTo>
                    <a:pt x="24409" y="378587"/>
                  </a:lnTo>
                  <a:lnTo>
                    <a:pt x="42430" y="329438"/>
                  </a:lnTo>
                  <a:lnTo>
                    <a:pt x="65239" y="282194"/>
                  </a:lnTo>
                  <a:lnTo>
                    <a:pt x="92062" y="237744"/>
                  </a:lnTo>
                  <a:lnTo>
                    <a:pt x="123266" y="196088"/>
                  </a:lnTo>
                  <a:lnTo>
                    <a:pt x="157708" y="157734"/>
                  </a:lnTo>
                  <a:lnTo>
                    <a:pt x="196138" y="123317"/>
                  </a:lnTo>
                  <a:lnTo>
                    <a:pt x="237756" y="92075"/>
                  </a:lnTo>
                  <a:lnTo>
                    <a:pt x="282194" y="65277"/>
                  </a:lnTo>
                  <a:lnTo>
                    <a:pt x="329412" y="42418"/>
                  </a:lnTo>
                  <a:lnTo>
                    <a:pt x="378650" y="24384"/>
                  </a:lnTo>
                  <a:lnTo>
                    <a:pt x="430682" y="10795"/>
                  </a:lnTo>
                  <a:lnTo>
                    <a:pt x="483933" y="2794"/>
                  </a:lnTo>
                  <a:lnTo>
                    <a:pt x="539051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9328" y="1418843"/>
              <a:ext cx="4451604" cy="151333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6572" y="1446275"/>
              <a:ext cx="4357116" cy="141884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766572" y="1446275"/>
              <a:ext cx="4357370" cy="1419225"/>
            </a:xfrm>
            <a:custGeom>
              <a:avLst/>
              <a:gdLst/>
              <a:ahLst/>
              <a:cxnLst/>
              <a:rect l="l" t="t" r="r" b="b"/>
              <a:pathLst>
                <a:path w="4357370" h="1419225">
                  <a:moveTo>
                    <a:pt x="0" y="236474"/>
                  </a:moveTo>
                  <a:lnTo>
                    <a:pt x="4804" y="188829"/>
                  </a:lnTo>
                  <a:lnTo>
                    <a:pt x="18584" y="144446"/>
                  </a:lnTo>
                  <a:lnTo>
                    <a:pt x="40387" y="104278"/>
                  </a:lnTo>
                  <a:lnTo>
                    <a:pt x="69264" y="69278"/>
                  </a:lnTo>
                  <a:lnTo>
                    <a:pt x="104262" y="40397"/>
                  </a:lnTo>
                  <a:lnTo>
                    <a:pt x="144430" y="18589"/>
                  </a:lnTo>
                  <a:lnTo>
                    <a:pt x="188818" y="4806"/>
                  </a:lnTo>
                  <a:lnTo>
                    <a:pt x="236474" y="0"/>
                  </a:lnTo>
                  <a:lnTo>
                    <a:pt x="4120641" y="0"/>
                  </a:lnTo>
                  <a:lnTo>
                    <a:pt x="4168286" y="4806"/>
                  </a:lnTo>
                  <a:lnTo>
                    <a:pt x="4212669" y="18589"/>
                  </a:lnTo>
                  <a:lnTo>
                    <a:pt x="4252837" y="40397"/>
                  </a:lnTo>
                  <a:lnTo>
                    <a:pt x="4287837" y="69278"/>
                  </a:lnTo>
                  <a:lnTo>
                    <a:pt x="4316718" y="104278"/>
                  </a:lnTo>
                  <a:lnTo>
                    <a:pt x="4338526" y="144446"/>
                  </a:lnTo>
                  <a:lnTo>
                    <a:pt x="4352309" y="188829"/>
                  </a:lnTo>
                  <a:lnTo>
                    <a:pt x="4357116" y="236474"/>
                  </a:lnTo>
                  <a:lnTo>
                    <a:pt x="4357116" y="1182370"/>
                  </a:lnTo>
                  <a:lnTo>
                    <a:pt x="4352309" y="1230014"/>
                  </a:lnTo>
                  <a:lnTo>
                    <a:pt x="4338526" y="1274397"/>
                  </a:lnTo>
                  <a:lnTo>
                    <a:pt x="4316718" y="1314565"/>
                  </a:lnTo>
                  <a:lnTo>
                    <a:pt x="4287837" y="1349565"/>
                  </a:lnTo>
                  <a:lnTo>
                    <a:pt x="4252837" y="1378446"/>
                  </a:lnTo>
                  <a:lnTo>
                    <a:pt x="4212669" y="1400254"/>
                  </a:lnTo>
                  <a:lnTo>
                    <a:pt x="4168286" y="1414037"/>
                  </a:lnTo>
                  <a:lnTo>
                    <a:pt x="4120641" y="1418844"/>
                  </a:lnTo>
                  <a:lnTo>
                    <a:pt x="236474" y="1418844"/>
                  </a:lnTo>
                  <a:lnTo>
                    <a:pt x="188818" y="1414037"/>
                  </a:lnTo>
                  <a:lnTo>
                    <a:pt x="144430" y="1400254"/>
                  </a:lnTo>
                  <a:lnTo>
                    <a:pt x="104262" y="1378446"/>
                  </a:lnTo>
                  <a:lnTo>
                    <a:pt x="69264" y="1349565"/>
                  </a:lnTo>
                  <a:lnTo>
                    <a:pt x="40387" y="1314565"/>
                  </a:lnTo>
                  <a:lnTo>
                    <a:pt x="18584" y="1274397"/>
                  </a:lnTo>
                  <a:lnTo>
                    <a:pt x="4804" y="1230014"/>
                  </a:lnTo>
                  <a:lnTo>
                    <a:pt x="0" y="1182370"/>
                  </a:lnTo>
                  <a:lnTo>
                    <a:pt x="0" y="236474"/>
                  </a:lnTo>
                  <a:close/>
                </a:path>
              </a:pathLst>
            </a:custGeom>
            <a:ln w="9144">
              <a:solidFill>
                <a:srgbClr val="46AAC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73980" y="1943099"/>
              <a:ext cx="1505712" cy="201167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221224" y="1970531"/>
              <a:ext cx="1411224" cy="1917192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221224" y="1970531"/>
              <a:ext cx="1411605" cy="1917700"/>
            </a:xfrm>
            <a:custGeom>
              <a:avLst/>
              <a:gdLst/>
              <a:ahLst/>
              <a:cxnLst/>
              <a:rect l="l" t="t" r="r" b="b"/>
              <a:pathLst>
                <a:path w="1411604" h="1917700">
                  <a:moveTo>
                    <a:pt x="0" y="235204"/>
                  </a:moveTo>
                  <a:lnTo>
                    <a:pt x="4777" y="187796"/>
                  </a:lnTo>
                  <a:lnTo>
                    <a:pt x="18480" y="143642"/>
                  </a:lnTo>
                  <a:lnTo>
                    <a:pt x="40163" y="103689"/>
                  </a:lnTo>
                  <a:lnTo>
                    <a:pt x="68881" y="68881"/>
                  </a:lnTo>
                  <a:lnTo>
                    <a:pt x="103689" y="40163"/>
                  </a:lnTo>
                  <a:lnTo>
                    <a:pt x="143642" y="18480"/>
                  </a:lnTo>
                  <a:lnTo>
                    <a:pt x="187796" y="4777"/>
                  </a:lnTo>
                  <a:lnTo>
                    <a:pt x="235204" y="0"/>
                  </a:lnTo>
                  <a:lnTo>
                    <a:pt x="1176020" y="0"/>
                  </a:lnTo>
                  <a:lnTo>
                    <a:pt x="1223427" y="4777"/>
                  </a:lnTo>
                  <a:lnTo>
                    <a:pt x="1267581" y="18480"/>
                  </a:lnTo>
                  <a:lnTo>
                    <a:pt x="1307534" y="40163"/>
                  </a:lnTo>
                  <a:lnTo>
                    <a:pt x="1342342" y="68881"/>
                  </a:lnTo>
                  <a:lnTo>
                    <a:pt x="1371060" y="103689"/>
                  </a:lnTo>
                  <a:lnTo>
                    <a:pt x="1392743" y="143642"/>
                  </a:lnTo>
                  <a:lnTo>
                    <a:pt x="1406446" y="187796"/>
                  </a:lnTo>
                  <a:lnTo>
                    <a:pt x="1411224" y="235204"/>
                  </a:lnTo>
                  <a:lnTo>
                    <a:pt x="1411224" y="1681988"/>
                  </a:lnTo>
                  <a:lnTo>
                    <a:pt x="1406446" y="1729395"/>
                  </a:lnTo>
                  <a:lnTo>
                    <a:pt x="1392743" y="1773549"/>
                  </a:lnTo>
                  <a:lnTo>
                    <a:pt x="1371060" y="1813502"/>
                  </a:lnTo>
                  <a:lnTo>
                    <a:pt x="1342342" y="1848310"/>
                  </a:lnTo>
                  <a:lnTo>
                    <a:pt x="1307534" y="1877028"/>
                  </a:lnTo>
                  <a:lnTo>
                    <a:pt x="1267581" y="1898711"/>
                  </a:lnTo>
                  <a:lnTo>
                    <a:pt x="1223427" y="1912414"/>
                  </a:lnTo>
                  <a:lnTo>
                    <a:pt x="1176020" y="1917192"/>
                  </a:lnTo>
                  <a:lnTo>
                    <a:pt x="235204" y="1917192"/>
                  </a:lnTo>
                  <a:lnTo>
                    <a:pt x="187796" y="1912414"/>
                  </a:lnTo>
                  <a:lnTo>
                    <a:pt x="143642" y="1898711"/>
                  </a:lnTo>
                  <a:lnTo>
                    <a:pt x="103689" y="1877028"/>
                  </a:lnTo>
                  <a:lnTo>
                    <a:pt x="68881" y="1848310"/>
                  </a:lnTo>
                  <a:lnTo>
                    <a:pt x="40163" y="1813502"/>
                  </a:lnTo>
                  <a:lnTo>
                    <a:pt x="18480" y="1773549"/>
                  </a:lnTo>
                  <a:lnTo>
                    <a:pt x="4777" y="1729395"/>
                  </a:lnTo>
                  <a:lnTo>
                    <a:pt x="0" y="1681988"/>
                  </a:lnTo>
                  <a:lnTo>
                    <a:pt x="0" y="235204"/>
                  </a:lnTo>
                  <a:close/>
                </a:path>
              </a:pathLst>
            </a:custGeom>
            <a:ln w="9144">
              <a:solidFill>
                <a:srgbClr val="BD4A4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5419725" y="2102611"/>
            <a:ext cx="9461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C00000"/>
                </a:solidFill>
                <a:latin typeface="Calibri"/>
                <a:cs typeface="Calibri"/>
              </a:rPr>
              <a:t>TBSP</a:t>
            </a:r>
            <a:r>
              <a:rPr dirty="0" sz="1600" spc="-4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C00000"/>
                </a:solidFill>
                <a:latin typeface="Calibri"/>
                <a:cs typeface="Calibri"/>
              </a:rPr>
              <a:t>(ASO)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327840" y="2435288"/>
            <a:ext cx="1198245" cy="526415"/>
            <a:chOff x="5327840" y="2435288"/>
            <a:chExt cx="1198245" cy="526415"/>
          </a:xfrm>
        </p:grpSpPr>
        <p:sp>
          <p:nvSpPr>
            <p:cNvPr id="14" name="object 14"/>
            <p:cNvSpPr/>
            <p:nvPr/>
          </p:nvSpPr>
          <p:spPr>
            <a:xfrm>
              <a:off x="5340858" y="2448305"/>
              <a:ext cx="1172210" cy="500380"/>
            </a:xfrm>
            <a:custGeom>
              <a:avLst/>
              <a:gdLst/>
              <a:ahLst/>
              <a:cxnLst/>
              <a:rect l="l" t="t" r="r" b="b"/>
              <a:pathLst>
                <a:path w="1172209" h="500380">
                  <a:moveTo>
                    <a:pt x="1088644" y="0"/>
                  </a:moveTo>
                  <a:lnTo>
                    <a:pt x="83312" y="0"/>
                  </a:lnTo>
                  <a:lnTo>
                    <a:pt x="50899" y="6552"/>
                  </a:lnTo>
                  <a:lnTo>
                    <a:pt x="24415" y="24415"/>
                  </a:lnTo>
                  <a:lnTo>
                    <a:pt x="6552" y="50899"/>
                  </a:lnTo>
                  <a:lnTo>
                    <a:pt x="0" y="83312"/>
                  </a:lnTo>
                  <a:lnTo>
                    <a:pt x="0" y="416559"/>
                  </a:lnTo>
                  <a:lnTo>
                    <a:pt x="6552" y="448972"/>
                  </a:lnTo>
                  <a:lnTo>
                    <a:pt x="24415" y="475456"/>
                  </a:lnTo>
                  <a:lnTo>
                    <a:pt x="50899" y="493319"/>
                  </a:lnTo>
                  <a:lnTo>
                    <a:pt x="83312" y="499872"/>
                  </a:lnTo>
                  <a:lnTo>
                    <a:pt x="1088644" y="499872"/>
                  </a:lnTo>
                  <a:lnTo>
                    <a:pt x="1121056" y="493319"/>
                  </a:lnTo>
                  <a:lnTo>
                    <a:pt x="1147540" y="475456"/>
                  </a:lnTo>
                  <a:lnTo>
                    <a:pt x="1165403" y="448972"/>
                  </a:lnTo>
                  <a:lnTo>
                    <a:pt x="1171956" y="416559"/>
                  </a:lnTo>
                  <a:lnTo>
                    <a:pt x="1171956" y="83312"/>
                  </a:lnTo>
                  <a:lnTo>
                    <a:pt x="1165403" y="50899"/>
                  </a:lnTo>
                  <a:lnTo>
                    <a:pt x="1147540" y="24415"/>
                  </a:lnTo>
                  <a:lnTo>
                    <a:pt x="1121056" y="6552"/>
                  </a:lnTo>
                  <a:lnTo>
                    <a:pt x="1088644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5340858" y="2448305"/>
              <a:ext cx="1172210" cy="500380"/>
            </a:xfrm>
            <a:custGeom>
              <a:avLst/>
              <a:gdLst/>
              <a:ahLst/>
              <a:cxnLst/>
              <a:rect l="l" t="t" r="r" b="b"/>
              <a:pathLst>
                <a:path w="1172209" h="500380">
                  <a:moveTo>
                    <a:pt x="0" y="83312"/>
                  </a:moveTo>
                  <a:lnTo>
                    <a:pt x="6552" y="50899"/>
                  </a:lnTo>
                  <a:lnTo>
                    <a:pt x="24415" y="24415"/>
                  </a:lnTo>
                  <a:lnTo>
                    <a:pt x="50899" y="6552"/>
                  </a:lnTo>
                  <a:lnTo>
                    <a:pt x="83312" y="0"/>
                  </a:lnTo>
                  <a:lnTo>
                    <a:pt x="1088644" y="0"/>
                  </a:lnTo>
                  <a:lnTo>
                    <a:pt x="1121056" y="6552"/>
                  </a:lnTo>
                  <a:lnTo>
                    <a:pt x="1147540" y="24415"/>
                  </a:lnTo>
                  <a:lnTo>
                    <a:pt x="1165403" y="50899"/>
                  </a:lnTo>
                  <a:lnTo>
                    <a:pt x="1171956" y="83312"/>
                  </a:lnTo>
                  <a:lnTo>
                    <a:pt x="1171956" y="416559"/>
                  </a:lnTo>
                  <a:lnTo>
                    <a:pt x="1165403" y="448972"/>
                  </a:lnTo>
                  <a:lnTo>
                    <a:pt x="1147540" y="475456"/>
                  </a:lnTo>
                  <a:lnTo>
                    <a:pt x="1121056" y="493319"/>
                  </a:lnTo>
                  <a:lnTo>
                    <a:pt x="1088644" y="499872"/>
                  </a:lnTo>
                  <a:lnTo>
                    <a:pt x="83312" y="499872"/>
                  </a:lnTo>
                  <a:lnTo>
                    <a:pt x="50899" y="493319"/>
                  </a:lnTo>
                  <a:lnTo>
                    <a:pt x="24415" y="475456"/>
                  </a:lnTo>
                  <a:lnTo>
                    <a:pt x="6552" y="448972"/>
                  </a:lnTo>
                  <a:lnTo>
                    <a:pt x="0" y="416559"/>
                  </a:lnTo>
                  <a:lnTo>
                    <a:pt x="0" y="83312"/>
                  </a:lnTo>
                  <a:close/>
                </a:path>
              </a:pathLst>
            </a:custGeom>
            <a:ln w="25908">
              <a:solidFill>
                <a:srgbClr val="8B383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/>
          <p:nvPr/>
        </p:nvSpPr>
        <p:spPr>
          <a:xfrm>
            <a:off x="5456301" y="2510789"/>
            <a:ext cx="941069" cy="35814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94945" marR="5080" indent="-182880">
              <a:lnSpc>
                <a:spcPts val="1310"/>
              </a:lnSpc>
              <a:spcBef>
                <a:spcPts val="140"/>
              </a:spcBef>
            </a:pPr>
            <a:r>
              <a:rPr dirty="0" sz="1100" spc="-10">
                <a:solidFill>
                  <a:srgbClr val="FFFFFF"/>
                </a:solidFill>
                <a:latin typeface="Calibri"/>
                <a:cs typeface="Calibri"/>
              </a:rPr>
              <a:t>Rynek transakcji </a:t>
            </a:r>
            <a:r>
              <a:rPr dirty="0" sz="1100" spc="-2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alibri"/>
                <a:cs typeface="Calibri"/>
              </a:rPr>
              <a:t>kasowych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327840" y="3165284"/>
            <a:ext cx="1198245" cy="530860"/>
            <a:chOff x="5327840" y="3165284"/>
            <a:chExt cx="1198245" cy="530860"/>
          </a:xfrm>
        </p:grpSpPr>
        <p:sp>
          <p:nvSpPr>
            <p:cNvPr id="18" name="object 18"/>
            <p:cNvSpPr/>
            <p:nvPr/>
          </p:nvSpPr>
          <p:spPr>
            <a:xfrm>
              <a:off x="5340858" y="3178301"/>
              <a:ext cx="1172210" cy="504825"/>
            </a:xfrm>
            <a:custGeom>
              <a:avLst/>
              <a:gdLst/>
              <a:ahLst/>
              <a:cxnLst/>
              <a:rect l="l" t="t" r="r" b="b"/>
              <a:pathLst>
                <a:path w="1172209" h="504825">
                  <a:moveTo>
                    <a:pt x="1087882" y="0"/>
                  </a:moveTo>
                  <a:lnTo>
                    <a:pt x="84074" y="0"/>
                  </a:lnTo>
                  <a:lnTo>
                    <a:pt x="51327" y="6600"/>
                  </a:lnTo>
                  <a:lnTo>
                    <a:pt x="24606" y="24606"/>
                  </a:lnTo>
                  <a:lnTo>
                    <a:pt x="6600" y="51327"/>
                  </a:lnTo>
                  <a:lnTo>
                    <a:pt x="0" y="84074"/>
                  </a:lnTo>
                  <a:lnTo>
                    <a:pt x="0" y="420370"/>
                  </a:lnTo>
                  <a:lnTo>
                    <a:pt x="6600" y="453116"/>
                  </a:lnTo>
                  <a:lnTo>
                    <a:pt x="24606" y="479837"/>
                  </a:lnTo>
                  <a:lnTo>
                    <a:pt x="51327" y="497843"/>
                  </a:lnTo>
                  <a:lnTo>
                    <a:pt x="84074" y="504444"/>
                  </a:lnTo>
                  <a:lnTo>
                    <a:pt x="1087882" y="504444"/>
                  </a:lnTo>
                  <a:lnTo>
                    <a:pt x="1120628" y="497843"/>
                  </a:lnTo>
                  <a:lnTo>
                    <a:pt x="1147349" y="479837"/>
                  </a:lnTo>
                  <a:lnTo>
                    <a:pt x="1165355" y="453116"/>
                  </a:lnTo>
                  <a:lnTo>
                    <a:pt x="1171956" y="420370"/>
                  </a:lnTo>
                  <a:lnTo>
                    <a:pt x="1171956" y="84074"/>
                  </a:lnTo>
                  <a:lnTo>
                    <a:pt x="1165355" y="51327"/>
                  </a:lnTo>
                  <a:lnTo>
                    <a:pt x="1147349" y="24606"/>
                  </a:lnTo>
                  <a:lnTo>
                    <a:pt x="1120628" y="6600"/>
                  </a:lnTo>
                  <a:lnTo>
                    <a:pt x="1087882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5340858" y="3178301"/>
              <a:ext cx="1172210" cy="504825"/>
            </a:xfrm>
            <a:custGeom>
              <a:avLst/>
              <a:gdLst/>
              <a:ahLst/>
              <a:cxnLst/>
              <a:rect l="l" t="t" r="r" b="b"/>
              <a:pathLst>
                <a:path w="1172209" h="504825">
                  <a:moveTo>
                    <a:pt x="0" y="84074"/>
                  </a:moveTo>
                  <a:lnTo>
                    <a:pt x="6600" y="51327"/>
                  </a:lnTo>
                  <a:lnTo>
                    <a:pt x="24606" y="24606"/>
                  </a:lnTo>
                  <a:lnTo>
                    <a:pt x="51327" y="6600"/>
                  </a:lnTo>
                  <a:lnTo>
                    <a:pt x="84074" y="0"/>
                  </a:lnTo>
                  <a:lnTo>
                    <a:pt x="1087882" y="0"/>
                  </a:lnTo>
                  <a:lnTo>
                    <a:pt x="1120628" y="6600"/>
                  </a:lnTo>
                  <a:lnTo>
                    <a:pt x="1147349" y="24606"/>
                  </a:lnTo>
                  <a:lnTo>
                    <a:pt x="1165355" y="51327"/>
                  </a:lnTo>
                  <a:lnTo>
                    <a:pt x="1171956" y="84074"/>
                  </a:lnTo>
                  <a:lnTo>
                    <a:pt x="1171956" y="420370"/>
                  </a:lnTo>
                  <a:lnTo>
                    <a:pt x="1165355" y="453116"/>
                  </a:lnTo>
                  <a:lnTo>
                    <a:pt x="1147349" y="479837"/>
                  </a:lnTo>
                  <a:lnTo>
                    <a:pt x="1120628" y="497843"/>
                  </a:lnTo>
                  <a:lnTo>
                    <a:pt x="1087882" y="504444"/>
                  </a:lnTo>
                  <a:lnTo>
                    <a:pt x="84074" y="504444"/>
                  </a:lnTo>
                  <a:lnTo>
                    <a:pt x="51327" y="497843"/>
                  </a:lnTo>
                  <a:lnTo>
                    <a:pt x="24606" y="479837"/>
                  </a:lnTo>
                  <a:lnTo>
                    <a:pt x="6600" y="453116"/>
                  </a:lnTo>
                  <a:lnTo>
                    <a:pt x="0" y="420370"/>
                  </a:lnTo>
                  <a:lnTo>
                    <a:pt x="0" y="84074"/>
                  </a:lnTo>
                  <a:close/>
                </a:path>
              </a:pathLst>
            </a:custGeom>
            <a:ln w="25908">
              <a:solidFill>
                <a:srgbClr val="8B383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 txBox="1"/>
          <p:nvPr/>
        </p:nvSpPr>
        <p:spPr>
          <a:xfrm>
            <a:off x="5536438" y="3243198"/>
            <a:ext cx="780415" cy="35814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5080" indent="45720">
              <a:lnSpc>
                <a:spcPts val="1310"/>
              </a:lnSpc>
              <a:spcBef>
                <a:spcPts val="140"/>
              </a:spcBef>
            </a:pPr>
            <a:r>
              <a:rPr dirty="0" sz="1100" spc="-10">
                <a:solidFill>
                  <a:srgbClr val="FFFFFF"/>
                </a:solidFill>
                <a:latin typeface="Calibri"/>
                <a:cs typeface="Calibri"/>
              </a:rPr>
              <a:t>Rynek </a:t>
            </a:r>
            <a:r>
              <a:rPr dirty="0" sz="1100" spc="-15">
                <a:solidFill>
                  <a:srgbClr val="FFFFFF"/>
                </a:solidFill>
                <a:latin typeface="Calibri"/>
                <a:cs typeface="Calibri"/>
              </a:rPr>
              <a:t>Repo </a:t>
            </a:r>
            <a:r>
              <a:rPr dirty="0" sz="11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alibri"/>
                <a:cs typeface="Calibri"/>
              </a:rPr>
              <a:t>Sel</a:t>
            </a:r>
            <a:r>
              <a:rPr dirty="0" sz="1100" spc="-5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100" spc="-1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dirty="0" sz="1100" spc="-5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dirty="0" sz="1100" spc="-1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1100" spc="-5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z="11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Calibri"/>
                <a:cs typeface="Calibri"/>
              </a:rPr>
              <a:t>Ba</a:t>
            </a:r>
            <a:r>
              <a:rPr dirty="0" sz="1100" spc="-15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1100" spc="-5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716972" y="1734248"/>
            <a:ext cx="1321435" cy="928369"/>
            <a:chOff x="3716972" y="1734248"/>
            <a:chExt cx="1321435" cy="928369"/>
          </a:xfrm>
        </p:grpSpPr>
        <p:sp>
          <p:nvSpPr>
            <p:cNvPr id="22" name="object 22"/>
            <p:cNvSpPr/>
            <p:nvPr/>
          </p:nvSpPr>
          <p:spPr>
            <a:xfrm>
              <a:off x="3729989" y="1747265"/>
              <a:ext cx="1295400" cy="902335"/>
            </a:xfrm>
            <a:custGeom>
              <a:avLst/>
              <a:gdLst/>
              <a:ahLst/>
              <a:cxnLst/>
              <a:rect l="l" t="t" r="r" b="b"/>
              <a:pathLst>
                <a:path w="1295400" h="902335">
                  <a:moveTo>
                    <a:pt x="1145032" y="0"/>
                  </a:moveTo>
                  <a:lnTo>
                    <a:pt x="150368" y="0"/>
                  </a:lnTo>
                  <a:lnTo>
                    <a:pt x="102835" y="7664"/>
                  </a:lnTo>
                  <a:lnTo>
                    <a:pt x="61557" y="29008"/>
                  </a:lnTo>
                  <a:lnTo>
                    <a:pt x="29008" y="61557"/>
                  </a:lnTo>
                  <a:lnTo>
                    <a:pt x="7664" y="102835"/>
                  </a:lnTo>
                  <a:lnTo>
                    <a:pt x="0" y="150367"/>
                  </a:lnTo>
                  <a:lnTo>
                    <a:pt x="0" y="751839"/>
                  </a:lnTo>
                  <a:lnTo>
                    <a:pt x="7664" y="799372"/>
                  </a:lnTo>
                  <a:lnTo>
                    <a:pt x="29008" y="840650"/>
                  </a:lnTo>
                  <a:lnTo>
                    <a:pt x="61557" y="873199"/>
                  </a:lnTo>
                  <a:lnTo>
                    <a:pt x="102835" y="894543"/>
                  </a:lnTo>
                  <a:lnTo>
                    <a:pt x="150368" y="902207"/>
                  </a:lnTo>
                  <a:lnTo>
                    <a:pt x="1145032" y="902207"/>
                  </a:lnTo>
                  <a:lnTo>
                    <a:pt x="1192564" y="894543"/>
                  </a:lnTo>
                  <a:lnTo>
                    <a:pt x="1233842" y="873199"/>
                  </a:lnTo>
                  <a:lnTo>
                    <a:pt x="1266391" y="840650"/>
                  </a:lnTo>
                  <a:lnTo>
                    <a:pt x="1287735" y="799372"/>
                  </a:lnTo>
                  <a:lnTo>
                    <a:pt x="1295400" y="751839"/>
                  </a:lnTo>
                  <a:lnTo>
                    <a:pt x="1295400" y="150367"/>
                  </a:lnTo>
                  <a:lnTo>
                    <a:pt x="1287735" y="102835"/>
                  </a:lnTo>
                  <a:lnTo>
                    <a:pt x="1266391" y="61557"/>
                  </a:lnTo>
                  <a:lnTo>
                    <a:pt x="1233842" y="29008"/>
                  </a:lnTo>
                  <a:lnTo>
                    <a:pt x="1192564" y="7664"/>
                  </a:lnTo>
                  <a:lnTo>
                    <a:pt x="1145032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3729989" y="1747265"/>
              <a:ext cx="1295400" cy="902335"/>
            </a:xfrm>
            <a:custGeom>
              <a:avLst/>
              <a:gdLst/>
              <a:ahLst/>
              <a:cxnLst/>
              <a:rect l="l" t="t" r="r" b="b"/>
              <a:pathLst>
                <a:path w="1295400" h="902335">
                  <a:moveTo>
                    <a:pt x="0" y="150367"/>
                  </a:moveTo>
                  <a:lnTo>
                    <a:pt x="7664" y="102835"/>
                  </a:lnTo>
                  <a:lnTo>
                    <a:pt x="29008" y="61557"/>
                  </a:lnTo>
                  <a:lnTo>
                    <a:pt x="61557" y="29008"/>
                  </a:lnTo>
                  <a:lnTo>
                    <a:pt x="102835" y="7664"/>
                  </a:lnTo>
                  <a:lnTo>
                    <a:pt x="150368" y="0"/>
                  </a:lnTo>
                  <a:lnTo>
                    <a:pt x="1145032" y="0"/>
                  </a:lnTo>
                  <a:lnTo>
                    <a:pt x="1192564" y="7664"/>
                  </a:lnTo>
                  <a:lnTo>
                    <a:pt x="1233842" y="29008"/>
                  </a:lnTo>
                  <a:lnTo>
                    <a:pt x="1266391" y="61557"/>
                  </a:lnTo>
                  <a:lnTo>
                    <a:pt x="1287735" y="102835"/>
                  </a:lnTo>
                  <a:lnTo>
                    <a:pt x="1295400" y="150367"/>
                  </a:lnTo>
                  <a:lnTo>
                    <a:pt x="1295400" y="751839"/>
                  </a:lnTo>
                  <a:lnTo>
                    <a:pt x="1287735" y="799372"/>
                  </a:lnTo>
                  <a:lnTo>
                    <a:pt x="1266391" y="840650"/>
                  </a:lnTo>
                  <a:lnTo>
                    <a:pt x="1233842" y="873199"/>
                  </a:lnTo>
                  <a:lnTo>
                    <a:pt x="1192564" y="894543"/>
                  </a:lnTo>
                  <a:lnTo>
                    <a:pt x="1145032" y="902207"/>
                  </a:lnTo>
                  <a:lnTo>
                    <a:pt x="150368" y="902207"/>
                  </a:lnTo>
                  <a:lnTo>
                    <a:pt x="102835" y="894543"/>
                  </a:lnTo>
                  <a:lnTo>
                    <a:pt x="61557" y="873199"/>
                  </a:lnTo>
                  <a:lnTo>
                    <a:pt x="29008" y="840650"/>
                  </a:lnTo>
                  <a:lnTo>
                    <a:pt x="7664" y="799372"/>
                  </a:lnTo>
                  <a:lnTo>
                    <a:pt x="0" y="751839"/>
                  </a:lnTo>
                  <a:lnTo>
                    <a:pt x="0" y="150367"/>
                  </a:lnTo>
                  <a:close/>
                </a:path>
              </a:pathLst>
            </a:custGeom>
            <a:ln w="25908">
              <a:solidFill>
                <a:srgbClr val="8B383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 txBox="1"/>
          <p:nvPr/>
        </p:nvSpPr>
        <p:spPr>
          <a:xfrm>
            <a:off x="3863466" y="1727961"/>
            <a:ext cx="1028700" cy="309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8440" marR="5080" indent="-205740">
              <a:lnSpc>
                <a:spcPct val="103299"/>
              </a:lnSpc>
              <a:spcBef>
                <a:spcPts val="100"/>
              </a:spcBef>
            </a:pPr>
            <a:r>
              <a:rPr dirty="0" sz="900" spc="10">
                <a:solidFill>
                  <a:srgbClr val="FFFFFF"/>
                </a:solidFill>
                <a:latin typeface="Calibri"/>
                <a:cs typeface="Calibri"/>
              </a:rPr>
              <a:t>Ryne</a:t>
            </a:r>
            <a:r>
              <a:rPr dirty="0" sz="900" spc="15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z="9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1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900" spc="1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900" spc="1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900" spc="15">
                <a:solidFill>
                  <a:srgbClr val="FFFFFF"/>
                </a:solidFill>
                <a:latin typeface="Calibri"/>
                <a:cs typeface="Calibri"/>
              </a:rPr>
              <a:t>rum</a:t>
            </a:r>
            <a:r>
              <a:rPr dirty="0" sz="900" spc="15">
                <a:solidFill>
                  <a:srgbClr val="FFFFFF"/>
                </a:solidFill>
                <a:latin typeface="Calibri"/>
                <a:cs typeface="Calibri"/>
              </a:rPr>
              <a:t>entów  </a:t>
            </a:r>
            <a:r>
              <a:rPr dirty="0" sz="900" spc="10">
                <a:solidFill>
                  <a:srgbClr val="FFFFFF"/>
                </a:solidFill>
                <a:latin typeface="Calibri"/>
                <a:cs typeface="Calibri"/>
              </a:rPr>
              <a:t>pochodnych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79290" y="2154377"/>
            <a:ext cx="690245" cy="5003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52400" indent="-140335">
              <a:lnSpc>
                <a:spcPct val="100000"/>
              </a:lnSpc>
              <a:spcBef>
                <a:spcPts val="130"/>
              </a:spcBef>
              <a:buFont typeface="Symbol"/>
              <a:buChar char=""/>
              <a:tabLst>
                <a:tab pos="153035" algn="l"/>
              </a:tabLst>
            </a:pP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Pochodne</a:t>
            </a:r>
            <a:r>
              <a:rPr dirty="0" sz="75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na</a:t>
            </a:r>
            <a:endParaRPr sz="750">
              <a:latin typeface="Calibri"/>
              <a:cs typeface="Calibri"/>
            </a:endParaRPr>
          </a:p>
          <a:p>
            <a:pPr marL="152400">
              <a:lnSpc>
                <a:spcPct val="100000"/>
              </a:lnSpc>
              <a:spcBef>
                <a:spcPts val="40"/>
              </a:spcBef>
            </a:pP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obligacje</a:t>
            </a:r>
            <a:endParaRPr sz="750">
              <a:latin typeface="Calibri"/>
              <a:cs typeface="Calibri"/>
            </a:endParaRPr>
          </a:p>
          <a:p>
            <a:pPr marL="152400" marR="5080" indent="-140335">
              <a:lnSpc>
                <a:spcPct val="102699"/>
              </a:lnSpc>
              <a:spcBef>
                <a:spcPts val="10"/>
              </a:spcBef>
              <a:buFont typeface="Symbol"/>
              <a:buChar char=""/>
              <a:tabLst>
                <a:tab pos="153035" algn="l"/>
              </a:tabLst>
            </a:pPr>
            <a:r>
              <a:rPr dirty="0" sz="750" spc="15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75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hodn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75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na  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WIBOR</a:t>
            </a:r>
            <a:endParaRPr sz="750">
              <a:latin typeface="Calibri"/>
              <a:cs typeface="Calibri"/>
            </a:endParaRPr>
          </a:p>
        </p:txBody>
      </p:sp>
      <p:pic>
        <p:nvPicPr>
          <p:cNvPr id="26" name="object 2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21279" y="1356359"/>
            <a:ext cx="682752" cy="480060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2742438" y="1465325"/>
            <a:ext cx="389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GPW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893000" y="1703768"/>
            <a:ext cx="1304925" cy="923925"/>
            <a:chOff x="893000" y="1703768"/>
            <a:chExt cx="1304925" cy="923925"/>
          </a:xfrm>
        </p:grpSpPr>
        <p:sp>
          <p:nvSpPr>
            <p:cNvPr id="29" name="object 29"/>
            <p:cNvSpPr/>
            <p:nvPr/>
          </p:nvSpPr>
          <p:spPr>
            <a:xfrm>
              <a:off x="906018" y="1716785"/>
              <a:ext cx="1278890" cy="897890"/>
            </a:xfrm>
            <a:custGeom>
              <a:avLst/>
              <a:gdLst/>
              <a:ahLst/>
              <a:cxnLst/>
              <a:rect l="l" t="t" r="r" b="b"/>
              <a:pathLst>
                <a:path w="1278889" h="897889">
                  <a:moveTo>
                    <a:pt x="1129030" y="0"/>
                  </a:moveTo>
                  <a:lnTo>
                    <a:pt x="149606" y="0"/>
                  </a:lnTo>
                  <a:lnTo>
                    <a:pt x="102318" y="7622"/>
                  </a:lnTo>
                  <a:lnTo>
                    <a:pt x="61250" y="28850"/>
                  </a:lnTo>
                  <a:lnTo>
                    <a:pt x="28864" y="61228"/>
                  </a:lnTo>
                  <a:lnTo>
                    <a:pt x="7626" y="102299"/>
                  </a:lnTo>
                  <a:lnTo>
                    <a:pt x="0" y="149605"/>
                  </a:lnTo>
                  <a:lnTo>
                    <a:pt x="0" y="748029"/>
                  </a:lnTo>
                  <a:lnTo>
                    <a:pt x="7626" y="795336"/>
                  </a:lnTo>
                  <a:lnTo>
                    <a:pt x="28864" y="836407"/>
                  </a:lnTo>
                  <a:lnTo>
                    <a:pt x="61250" y="868785"/>
                  </a:lnTo>
                  <a:lnTo>
                    <a:pt x="102318" y="890013"/>
                  </a:lnTo>
                  <a:lnTo>
                    <a:pt x="149606" y="897635"/>
                  </a:lnTo>
                  <a:lnTo>
                    <a:pt x="1129030" y="897635"/>
                  </a:lnTo>
                  <a:lnTo>
                    <a:pt x="1176336" y="890013"/>
                  </a:lnTo>
                  <a:lnTo>
                    <a:pt x="1217407" y="868785"/>
                  </a:lnTo>
                  <a:lnTo>
                    <a:pt x="1249785" y="836407"/>
                  </a:lnTo>
                  <a:lnTo>
                    <a:pt x="1271013" y="795336"/>
                  </a:lnTo>
                  <a:lnTo>
                    <a:pt x="1278636" y="748029"/>
                  </a:lnTo>
                  <a:lnTo>
                    <a:pt x="1278636" y="149605"/>
                  </a:lnTo>
                  <a:lnTo>
                    <a:pt x="1271013" y="102299"/>
                  </a:lnTo>
                  <a:lnTo>
                    <a:pt x="1249785" y="61228"/>
                  </a:lnTo>
                  <a:lnTo>
                    <a:pt x="1217407" y="28850"/>
                  </a:lnTo>
                  <a:lnTo>
                    <a:pt x="1176336" y="7622"/>
                  </a:lnTo>
                  <a:lnTo>
                    <a:pt x="1129030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906018" y="1716785"/>
              <a:ext cx="1278890" cy="897890"/>
            </a:xfrm>
            <a:custGeom>
              <a:avLst/>
              <a:gdLst/>
              <a:ahLst/>
              <a:cxnLst/>
              <a:rect l="l" t="t" r="r" b="b"/>
              <a:pathLst>
                <a:path w="1278889" h="897889">
                  <a:moveTo>
                    <a:pt x="0" y="149605"/>
                  </a:moveTo>
                  <a:lnTo>
                    <a:pt x="7626" y="102299"/>
                  </a:lnTo>
                  <a:lnTo>
                    <a:pt x="28864" y="61228"/>
                  </a:lnTo>
                  <a:lnTo>
                    <a:pt x="61250" y="28850"/>
                  </a:lnTo>
                  <a:lnTo>
                    <a:pt x="102318" y="7622"/>
                  </a:lnTo>
                  <a:lnTo>
                    <a:pt x="149606" y="0"/>
                  </a:lnTo>
                  <a:lnTo>
                    <a:pt x="1129030" y="0"/>
                  </a:lnTo>
                  <a:lnTo>
                    <a:pt x="1176336" y="7622"/>
                  </a:lnTo>
                  <a:lnTo>
                    <a:pt x="1217407" y="28850"/>
                  </a:lnTo>
                  <a:lnTo>
                    <a:pt x="1249785" y="61228"/>
                  </a:lnTo>
                  <a:lnTo>
                    <a:pt x="1271013" y="102299"/>
                  </a:lnTo>
                  <a:lnTo>
                    <a:pt x="1278636" y="149605"/>
                  </a:lnTo>
                  <a:lnTo>
                    <a:pt x="1278636" y="748029"/>
                  </a:lnTo>
                  <a:lnTo>
                    <a:pt x="1271013" y="795336"/>
                  </a:lnTo>
                  <a:lnTo>
                    <a:pt x="1249785" y="836407"/>
                  </a:lnTo>
                  <a:lnTo>
                    <a:pt x="1217407" y="868785"/>
                  </a:lnTo>
                  <a:lnTo>
                    <a:pt x="1176336" y="890013"/>
                  </a:lnTo>
                  <a:lnTo>
                    <a:pt x="1129030" y="897635"/>
                  </a:lnTo>
                  <a:lnTo>
                    <a:pt x="149606" y="897635"/>
                  </a:lnTo>
                  <a:lnTo>
                    <a:pt x="102318" y="890013"/>
                  </a:lnTo>
                  <a:lnTo>
                    <a:pt x="61250" y="868785"/>
                  </a:lnTo>
                  <a:lnTo>
                    <a:pt x="28864" y="836407"/>
                  </a:lnTo>
                  <a:lnTo>
                    <a:pt x="7626" y="795336"/>
                  </a:lnTo>
                  <a:lnTo>
                    <a:pt x="0" y="748029"/>
                  </a:lnTo>
                  <a:lnTo>
                    <a:pt x="0" y="149605"/>
                  </a:lnTo>
                  <a:close/>
                </a:path>
              </a:pathLst>
            </a:custGeom>
            <a:ln w="25908">
              <a:solidFill>
                <a:srgbClr val="8B383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/>
          <p:cNvSpPr txBox="1"/>
          <p:nvPr/>
        </p:nvSpPr>
        <p:spPr>
          <a:xfrm>
            <a:off x="1333246" y="1713102"/>
            <a:ext cx="42100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900" spc="1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9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2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z="900" spc="5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900" spc="3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54988" y="1986152"/>
            <a:ext cx="743585" cy="6184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0" marR="193675" indent="-140335">
              <a:lnSpc>
                <a:spcPct val="104000"/>
              </a:lnSpc>
              <a:spcBef>
                <a:spcPts val="90"/>
              </a:spcBef>
              <a:buFont typeface="Symbol"/>
              <a:buChar char=""/>
              <a:tabLst>
                <a:tab pos="153035" algn="l"/>
              </a:tabLst>
            </a:pP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Obligacje </a:t>
            </a:r>
            <a:r>
              <a:rPr dirty="0" sz="750" spc="-15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750" spc="15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arb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750">
              <a:latin typeface="Calibri"/>
              <a:cs typeface="Calibri"/>
            </a:endParaRPr>
          </a:p>
          <a:p>
            <a:pPr marL="152400" marR="53340" indent="-140335">
              <a:lnSpc>
                <a:spcPct val="104000"/>
              </a:lnSpc>
              <a:spcBef>
                <a:spcPts val="5"/>
              </a:spcBef>
              <a:buFont typeface="Symbol"/>
              <a:buChar char=""/>
              <a:tabLst>
                <a:tab pos="153035" algn="l"/>
              </a:tabLst>
            </a:pP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Obligacje 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50" spc="15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po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ra</a:t>
            </a:r>
            <a:r>
              <a:rPr dirty="0" sz="750">
                <a:solidFill>
                  <a:srgbClr val="FFFFFF"/>
                </a:solidFill>
                <a:latin typeface="Calibri"/>
                <a:cs typeface="Calibri"/>
              </a:rPr>
              <a:t>cy</a:t>
            </a: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ne</a:t>
            </a:r>
            <a:endParaRPr sz="750">
              <a:latin typeface="Calibri"/>
              <a:cs typeface="Calibri"/>
            </a:endParaRPr>
          </a:p>
          <a:p>
            <a:pPr marL="152400" indent="-14033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153035" algn="l"/>
              </a:tabLst>
            </a:pP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ty</a:t>
            </a:r>
            <a:r>
              <a:rPr dirty="0" sz="75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za</a:t>
            </a:r>
            <a:r>
              <a:rPr dirty="0" sz="75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ta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ne</a:t>
            </a:r>
            <a:endParaRPr sz="750">
              <a:latin typeface="Calibri"/>
              <a:cs typeface="Calibri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2322512" y="1703768"/>
            <a:ext cx="1324610" cy="948055"/>
            <a:chOff x="2322512" y="1703768"/>
            <a:chExt cx="1324610" cy="948055"/>
          </a:xfrm>
        </p:grpSpPr>
        <p:sp>
          <p:nvSpPr>
            <p:cNvPr id="34" name="object 34"/>
            <p:cNvSpPr/>
            <p:nvPr/>
          </p:nvSpPr>
          <p:spPr>
            <a:xfrm>
              <a:off x="2335529" y="1716785"/>
              <a:ext cx="1298575" cy="922019"/>
            </a:xfrm>
            <a:custGeom>
              <a:avLst/>
              <a:gdLst/>
              <a:ahLst/>
              <a:cxnLst/>
              <a:rect l="l" t="t" r="r" b="b"/>
              <a:pathLst>
                <a:path w="1298575" h="922019">
                  <a:moveTo>
                    <a:pt x="1144778" y="0"/>
                  </a:moveTo>
                  <a:lnTo>
                    <a:pt x="153670" y="0"/>
                  </a:lnTo>
                  <a:lnTo>
                    <a:pt x="105111" y="7837"/>
                  </a:lnTo>
                  <a:lnTo>
                    <a:pt x="62929" y="29659"/>
                  </a:lnTo>
                  <a:lnTo>
                    <a:pt x="29659" y="62929"/>
                  </a:lnTo>
                  <a:lnTo>
                    <a:pt x="7837" y="105111"/>
                  </a:lnTo>
                  <a:lnTo>
                    <a:pt x="0" y="153670"/>
                  </a:lnTo>
                  <a:lnTo>
                    <a:pt x="0" y="768350"/>
                  </a:lnTo>
                  <a:lnTo>
                    <a:pt x="7837" y="816908"/>
                  </a:lnTo>
                  <a:lnTo>
                    <a:pt x="29659" y="859090"/>
                  </a:lnTo>
                  <a:lnTo>
                    <a:pt x="62929" y="892360"/>
                  </a:lnTo>
                  <a:lnTo>
                    <a:pt x="105111" y="914182"/>
                  </a:lnTo>
                  <a:lnTo>
                    <a:pt x="153670" y="922020"/>
                  </a:lnTo>
                  <a:lnTo>
                    <a:pt x="1144778" y="922020"/>
                  </a:lnTo>
                  <a:lnTo>
                    <a:pt x="1193336" y="914182"/>
                  </a:lnTo>
                  <a:lnTo>
                    <a:pt x="1235518" y="892360"/>
                  </a:lnTo>
                  <a:lnTo>
                    <a:pt x="1268788" y="859090"/>
                  </a:lnTo>
                  <a:lnTo>
                    <a:pt x="1290610" y="816908"/>
                  </a:lnTo>
                  <a:lnTo>
                    <a:pt x="1298448" y="768350"/>
                  </a:lnTo>
                  <a:lnTo>
                    <a:pt x="1298448" y="153670"/>
                  </a:lnTo>
                  <a:lnTo>
                    <a:pt x="1290610" y="105111"/>
                  </a:lnTo>
                  <a:lnTo>
                    <a:pt x="1268788" y="62929"/>
                  </a:lnTo>
                  <a:lnTo>
                    <a:pt x="1235518" y="29659"/>
                  </a:lnTo>
                  <a:lnTo>
                    <a:pt x="1193336" y="7837"/>
                  </a:lnTo>
                  <a:lnTo>
                    <a:pt x="1144778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335529" y="1716785"/>
              <a:ext cx="1298575" cy="922019"/>
            </a:xfrm>
            <a:custGeom>
              <a:avLst/>
              <a:gdLst/>
              <a:ahLst/>
              <a:cxnLst/>
              <a:rect l="l" t="t" r="r" b="b"/>
              <a:pathLst>
                <a:path w="1298575" h="922019">
                  <a:moveTo>
                    <a:pt x="0" y="153670"/>
                  </a:moveTo>
                  <a:lnTo>
                    <a:pt x="7837" y="105111"/>
                  </a:lnTo>
                  <a:lnTo>
                    <a:pt x="29659" y="62929"/>
                  </a:lnTo>
                  <a:lnTo>
                    <a:pt x="62929" y="29659"/>
                  </a:lnTo>
                  <a:lnTo>
                    <a:pt x="105111" y="7837"/>
                  </a:lnTo>
                  <a:lnTo>
                    <a:pt x="153670" y="0"/>
                  </a:lnTo>
                  <a:lnTo>
                    <a:pt x="1144778" y="0"/>
                  </a:lnTo>
                  <a:lnTo>
                    <a:pt x="1193336" y="7837"/>
                  </a:lnTo>
                  <a:lnTo>
                    <a:pt x="1235518" y="29659"/>
                  </a:lnTo>
                  <a:lnTo>
                    <a:pt x="1268788" y="62929"/>
                  </a:lnTo>
                  <a:lnTo>
                    <a:pt x="1290610" y="105111"/>
                  </a:lnTo>
                  <a:lnTo>
                    <a:pt x="1298448" y="153670"/>
                  </a:lnTo>
                  <a:lnTo>
                    <a:pt x="1298448" y="768350"/>
                  </a:lnTo>
                  <a:lnTo>
                    <a:pt x="1290610" y="816908"/>
                  </a:lnTo>
                  <a:lnTo>
                    <a:pt x="1268788" y="859090"/>
                  </a:lnTo>
                  <a:lnTo>
                    <a:pt x="1235518" y="892360"/>
                  </a:lnTo>
                  <a:lnTo>
                    <a:pt x="1193336" y="914182"/>
                  </a:lnTo>
                  <a:lnTo>
                    <a:pt x="1144778" y="922020"/>
                  </a:lnTo>
                  <a:lnTo>
                    <a:pt x="153670" y="922020"/>
                  </a:lnTo>
                  <a:lnTo>
                    <a:pt x="105111" y="914182"/>
                  </a:lnTo>
                  <a:lnTo>
                    <a:pt x="62929" y="892360"/>
                  </a:lnTo>
                  <a:lnTo>
                    <a:pt x="29659" y="859090"/>
                  </a:lnTo>
                  <a:lnTo>
                    <a:pt x="7837" y="816908"/>
                  </a:lnTo>
                  <a:lnTo>
                    <a:pt x="0" y="768350"/>
                  </a:lnTo>
                  <a:lnTo>
                    <a:pt x="0" y="153670"/>
                  </a:lnTo>
                  <a:close/>
                </a:path>
              </a:pathLst>
            </a:custGeom>
            <a:ln w="25908">
              <a:solidFill>
                <a:srgbClr val="8B383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 txBox="1"/>
          <p:nvPr/>
        </p:nvSpPr>
        <p:spPr>
          <a:xfrm>
            <a:off x="2737230" y="1902332"/>
            <a:ext cx="494030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20">
                <a:solidFill>
                  <a:srgbClr val="FFFFFF"/>
                </a:solidFill>
                <a:latin typeface="Calibri"/>
                <a:cs typeface="Calibri"/>
              </a:rPr>
              <a:t>ASO</a:t>
            </a:r>
            <a:r>
              <a:rPr dirty="0" sz="9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2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z="900" spc="5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900" spc="3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586354" y="2175128"/>
            <a:ext cx="694690" cy="2635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0" marR="5080" indent="-140335">
              <a:lnSpc>
                <a:spcPct val="104000"/>
              </a:lnSpc>
              <a:spcBef>
                <a:spcPts val="90"/>
              </a:spcBef>
              <a:buFont typeface="Symbol"/>
              <a:buChar char=""/>
              <a:tabLst>
                <a:tab pos="153035" algn="l"/>
              </a:tabLst>
            </a:pP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Obligacje 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50" spc="15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po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ra</a:t>
            </a:r>
            <a:r>
              <a:rPr dirty="0" sz="750">
                <a:solidFill>
                  <a:srgbClr val="FFFFFF"/>
                </a:solidFill>
                <a:latin typeface="Calibri"/>
                <a:cs typeface="Calibri"/>
              </a:rPr>
              <a:t>cy</a:t>
            </a: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ne</a:t>
            </a:r>
            <a:endParaRPr sz="750">
              <a:latin typeface="Calibri"/>
              <a:cs typeface="Calibri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699516" y="2929127"/>
            <a:ext cx="4451985" cy="1513840"/>
            <a:chOff x="699516" y="2929127"/>
            <a:chExt cx="4451985" cy="1513840"/>
          </a:xfrm>
        </p:grpSpPr>
        <p:pic>
          <p:nvPicPr>
            <p:cNvPr id="39" name="object 3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9516" y="2929127"/>
              <a:ext cx="4451604" cy="1513332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6760" y="2956559"/>
              <a:ext cx="4357116" cy="1418844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746760" y="2956559"/>
              <a:ext cx="4357370" cy="1419225"/>
            </a:xfrm>
            <a:custGeom>
              <a:avLst/>
              <a:gdLst/>
              <a:ahLst/>
              <a:cxnLst/>
              <a:rect l="l" t="t" r="r" b="b"/>
              <a:pathLst>
                <a:path w="4357370" h="1419225">
                  <a:moveTo>
                    <a:pt x="0" y="236474"/>
                  </a:moveTo>
                  <a:lnTo>
                    <a:pt x="4804" y="188829"/>
                  </a:lnTo>
                  <a:lnTo>
                    <a:pt x="18584" y="144446"/>
                  </a:lnTo>
                  <a:lnTo>
                    <a:pt x="40387" y="104278"/>
                  </a:lnTo>
                  <a:lnTo>
                    <a:pt x="69264" y="69278"/>
                  </a:lnTo>
                  <a:lnTo>
                    <a:pt x="104262" y="40397"/>
                  </a:lnTo>
                  <a:lnTo>
                    <a:pt x="144430" y="18589"/>
                  </a:lnTo>
                  <a:lnTo>
                    <a:pt x="188818" y="4806"/>
                  </a:lnTo>
                  <a:lnTo>
                    <a:pt x="236474" y="0"/>
                  </a:lnTo>
                  <a:lnTo>
                    <a:pt x="4120641" y="0"/>
                  </a:lnTo>
                  <a:lnTo>
                    <a:pt x="4168286" y="4806"/>
                  </a:lnTo>
                  <a:lnTo>
                    <a:pt x="4212669" y="18589"/>
                  </a:lnTo>
                  <a:lnTo>
                    <a:pt x="4252837" y="40397"/>
                  </a:lnTo>
                  <a:lnTo>
                    <a:pt x="4287837" y="69278"/>
                  </a:lnTo>
                  <a:lnTo>
                    <a:pt x="4316718" y="104278"/>
                  </a:lnTo>
                  <a:lnTo>
                    <a:pt x="4338526" y="144446"/>
                  </a:lnTo>
                  <a:lnTo>
                    <a:pt x="4352309" y="188829"/>
                  </a:lnTo>
                  <a:lnTo>
                    <a:pt x="4357116" y="236474"/>
                  </a:lnTo>
                  <a:lnTo>
                    <a:pt x="4357116" y="1182370"/>
                  </a:lnTo>
                  <a:lnTo>
                    <a:pt x="4352309" y="1230025"/>
                  </a:lnTo>
                  <a:lnTo>
                    <a:pt x="4338526" y="1274413"/>
                  </a:lnTo>
                  <a:lnTo>
                    <a:pt x="4316718" y="1314581"/>
                  </a:lnTo>
                  <a:lnTo>
                    <a:pt x="4287837" y="1349579"/>
                  </a:lnTo>
                  <a:lnTo>
                    <a:pt x="4252837" y="1378456"/>
                  </a:lnTo>
                  <a:lnTo>
                    <a:pt x="4212669" y="1400259"/>
                  </a:lnTo>
                  <a:lnTo>
                    <a:pt x="4168286" y="1414039"/>
                  </a:lnTo>
                  <a:lnTo>
                    <a:pt x="4120641" y="1418844"/>
                  </a:lnTo>
                  <a:lnTo>
                    <a:pt x="236474" y="1418844"/>
                  </a:lnTo>
                  <a:lnTo>
                    <a:pt x="188818" y="1414039"/>
                  </a:lnTo>
                  <a:lnTo>
                    <a:pt x="144430" y="1400259"/>
                  </a:lnTo>
                  <a:lnTo>
                    <a:pt x="104262" y="1378456"/>
                  </a:lnTo>
                  <a:lnTo>
                    <a:pt x="69264" y="1349579"/>
                  </a:lnTo>
                  <a:lnTo>
                    <a:pt x="40387" y="1314581"/>
                  </a:lnTo>
                  <a:lnTo>
                    <a:pt x="18584" y="1274413"/>
                  </a:lnTo>
                  <a:lnTo>
                    <a:pt x="4804" y="1230025"/>
                  </a:lnTo>
                  <a:lnTo>
                    <a:pt x="0" y="1182370"/>
                  </a:lnTo>
                  <a:lnTo>
                    <a:pt x="0" y="236474"/>
                  </a:lnTo>
                  <a:close/>
                </a:path>
              </a:pathLst>
            </a:custGeom>
            <a:ln w="9144">
              <a:solidFill>
                <a:srgbClr val="46AAC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3710177" y="3257549"/>
              <a:ext cx="1315720" cy="902335"/>
            </a:xfrm>
            <a:custGeom>
              <a:avLst/>
              <a:gdLst/>
              <a:ahLst/>
              <a:cxnLst/>
              <a:rect l="l" t="t" r="r" b="b"/>
              <a:pathLst>
                <a:path w="1315720" h="902335">
                  <a:moveTo>
                    <a:pt x="1164844" y="0"/>
                  </a:moveTo>
                  <a:lnTo>
                    <a:pt x="150368" y="0"/>
                  </a:lnTo>
                  <a:lnTo>
                    <a:pt x="102835" y="7664"/>
                  </a:lnTo>
                  <a:lnTo>
                    <a:pt x="61557" y="29008"/>
                  </a:lnTo>
                  <a:lnTo>
                    <a:pt x="29008" y="61557"/>
                  </a:lnTo>
                  <a:lnTo>
                    <a:pt x="7664" y="102835"/>
                  </a:lnTo>
                  <a:lnTo>
                    <a:pt x="0" y="150367"/>
                  </a:lnTo>
                  <a:lnTo>
                    <a:pt x="0" y="751839"/>
                  </a:lnTo>
                  <a:lnTo>
                    <a:pt x="7664" y="799367"/>
                  </a:lnTo>
                  <a:lnTo>
                    <a:pt x="29008" y="840645"/>
                  </a:lnTo>
                  <a:lnTo>
                    <a:pt x="61557" y="873195"/>
                  </a:lnTo>
                  <a:lnTo>
                    <a:pt x="102835" y="894542"/>
                  </a:lnTo>
                  <a:lnTo>
                    <a:pt x="150368" y="902207"/>
                  </a:lnTo>
                  <a:lnTo>
                    <a:pt x="1164844" y="902207"/>
                  </a:lnTo>
                  <a:lnTo>
                    <a:pt x="1212376" y="894542"/>
                  </a:lnTo>
                  <a:lnTo>
                    <a:pt x="1253654" y="873195"/>
                  </a:lnTo>
                  <a:lnTo>
                    <a:pt x="1286203" y="840645"/>
                  </a:lnTo>
                  <a:lnTo>
                    <a:pt x="1307547" y="799367"/>
                  </a:lnTo>
                  <a:lnTo>
                    <a:pt x="1315212" y="751839"/>
                  </a:lnTo>
                  <a:lnTo>
                    <a:pt x="1315212" y="150367"/>
                  </a:lnTo>
                  <a:lnTo>
                    <a:pt x="1307547" y="102835"/>
                  </a:lnTo>
                  <a:lnTo>
                    <a:pt x="1286203" y="61557"/>
                  </a:lnTo>
                  <a:lnTo>
                    <a:pt x="1253654" y="29008"/>
                  </a:lnTo>
                  <a:lnTo>
                    <a:pt x="1212376" y="7664"/>
                  </a:lnTo>
                  <a:lnTo>
                    <a:pt x="1164844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3710177" y="3257549"/>
              <a:ext cx="1315720" cy="902335"/>
            </a:xfrm>
            <a:custGeom>
              <a:avLst/>
              <a:gdLst/>
              <a:ahLst/>
              <a:cxnLst/>
              <a:rect l="l" t="t" r="r" b="b"/>
              <a:pathLst>
                <a:path w="1315720" h="902335">
                  <a:moveTo>
                    <a:pt x="0" y="150367"/>
                  </a:moveTo>
                  <a:lnTo>
                    <a:pt x="7664" y="102835"/>
                  </a:lnTo>
                  <a:lnTo>
                    <a:pt x="29008" y="61557"/>
                  </a:lnTo>
                  <a:lnTo>
                    <a:pt x="61557" y="29008"/>
                  </a:lnTo>
                  <a:lnTo>
                    <a:pt x="102835" y="7664"/>
                  </a:lnTo>
                  <a:lnTo>
                    <a:pt x="150368" y="0"/>
                  </a:lnTo>
                  <a:lnTo>
                    <a:pt x="1164844" y="0"/>
                  </a:lnTo>
                  <a:lnTo>
                    <a:pt x="1212376" y="7664"/>
                  </a:lnTo>
                  <a:lnTo>
                    <a:pt x="1253654" y="29008"/>
                  </a:lnTo>
                  <a:lnTo>
                    <a:pt x="1286203" y="61557"/>
                  </a:lnTo>
                  <a:lnTo>
                    <a:pt x="1307547" y="102835"/>
                  </a:lnTo>
                  <a:lnTo>
                    <a:pt x="1315212" y="150367"/>
                  </a:lnTo>
                  <a:lnTo>
                    <a:pt x="1315212" y="751839"/>
                  </a:lnTo>
                  <a:lnTo>
                    <a:pt x="1307547" y="799367"/>
                  </a:lnTo>
                  <a:lnTo>
                    <a:pt x="1286203" y="840645"/>
                  </a:lnTo>
                  <a:lnTo>
                    <a:pt x="1253654" y="873195"/>
                  </a:lnTo>
                  <a:lnTo>
                    <a:pt x="1212376" y="894542"/>
                  </a:lnTo>
                  <a:lnTo>
                    <a:pt x="1164844" y="902207"/>
                  </a:lnTo>
                  <a:lnTo>
                    <a:pt x="150368" y="902207"/>
                  </a:lnTo>
                  <a:lnTo>
                    <a:pt x="102835" y="894542"/>
                  </a:lnTo>
                  <a:lnTo>
                    <a:pt x="61557" y="873195"/>
                  </a:lnTo>
                  <a:lnTo>
                    <a:pt x="29008" y="840645"/>
                  </a:lnTo>
                  <a:lnTo>
                    <a:pt x="7664" y="799367"/>
                  </a:lnTo>
                  <a:lnTo>
                    <a:pt x="0" y="751839"/>
                  </a:lnTo>
                  <a:lnTo>
                    <a:pt x="0" y="150367"/>
                  </a:lnTo>
                  <a:close/>
                </a:path>
              </a:pathLst>
            </a:custGeom>
            <a:ln w="25908">
              <a:solidFill>
                <a:srgbClr val="8B383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/>
          <p:cNvSpPr txBox="1"/>
          <p:nvPr/>
        </p:nvSpPr>
        <p:spPr>
          <a:xfrm>
            <a:off x="3852164" y="3298063"/>
            <a:ext cx="1028700" cy="309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8440" marR="5080" indent="-206375">
              <a:lnSpc>
                <a:spcPct val="103299"/>
              </a:lnSpc>
              <a:spcBef>
                <a:spcPts val="100"/>
              </a:spcBef>
            </a:pPr>
            <a:r>
              <a:rPr dirty="0" sz="900" spc="10">
                <a:solidFill>
                  <a:srgbClr val="FFFFFF"/>
                </a:solidFill>
                <a:latin typeface="Calibri"/>
                <a:cs typeface="Calibri"/>
              </a:rPr>
              <a:t>Ryne</a:t>
            </a:r>
            <a:r>
              <a:rPr dirty="0" sz="900" spc="15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z="9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1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900" spc="1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900" spc="1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900" spc="15">
                <a:solidFill>
                  <a:srgbClr val="FFFFFF"/>
                </a:solidFill>
                <a:latin typeface="Calibri"/>
                <a:cs typeface="Calibri"/>
              </a:rPr>
              <a:t>rum</a:t>
            </a:r>
            <a:r>
              <a:rPr dirty="0" sz="900" spc="15">
                <a:solidFill>
                  <a:srgbClr val="FFFFFF"/>
                </a:solidFill>
                <a:latin typeface="Calibri"/>
                <a:cs typeface="Calibri"/>
              </a:rPr>
              <a:t>entów  </a:t>
            </a:r>
            <a:r>
              <a:rPr dirty="0" sz="900" spc="10">
                <a:solidFill>
                  <a:srgbClr val="FFFFFF"/>
                </a:solidFill>
                <a:latin typeface="Calibri"/>
                <a:cs typeface="Calibri"/>
              </a:rPr>
              <a:t>pochodnych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958844" y="3724478"/>
            <a:ext cx="934085" cy="38290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53035" indent="-140970">
              <a:lnSpc>
                <a:spcPct val="100000"/>
              </a:lnSpc>
              <a:spcBef>
                <a:spcPts val="130"/>
              </a:spcBef>
              <a:buFont typeface="Symbol"/>
              <a:buChar char=""/>
              <a:tabLst>
                <a:tab pos="153670" algn="l"/>
              </a:tabLst>
            </a:pP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Swapy</a:t>
            </a:r>
            <a:r>
              <a:rPr dirty="0" sz="75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procentowe</a:t>
            </a:r>
            <a:endParaRPr sz="750">
              <a:latin typeface="Calibri"/>
              <a:cs typeface="Calibri"/>
            </a:endParaRPr>
          </a:p>
          <a:p>
            <a:pPr marL="153035" marR="5080" indent="-140970">
              <a:lnSpc>
                <a:spcPct val="104000"/>
              </a:lnSpc>
              <a:spcBef>
                <a:spcPts val="5"/>
              </a:spcBef>
              <a:buFont typeface="Symbol"/>
              <a:buChar char=""/>
              <a:tabLst>
                <a:tab pos="153670" algn="l"/>
              </a:tabLst>
            </a:pP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Pochodne na </a:t>
            </a:r>
            <a:r>
              <a:rPr dirty="0" sz="75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obli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ga</a:t>
            </a:r>
            <a:r>
              <a:rPr dirty="0" sz="75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je</a:t>
            </a:r>
            <a:r>
              <a:rPr dirty="0" sz="75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750" spc="15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arb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750">
              <a:latin typeface="Calibri"/>
              <a:cs typeface="Calibri"/>
            </a:endParaRPr>
          </a:p>
        </p:txBody>
      </p:sp>
      <p:pic>
        <p:nvPicPr>
          <p:cNvPr id="46" name="object 4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429255" y="2865119"/>
            <a:ext cx="1027175" cy="480060"/>
          </a:xfrm>
          <a:prstGeom prst="rect">
            <a:avLst/>
          </a:prstGeom>
        </p:spPr>
      </p:pic>
      <p:sp>
        <p:nvSpPr>
          <p:cNvPr id="47" name="object 47"/>
          <p:cNvSpPr txBox="1"/>
          <p:nvPr/>
        </p:nvSpPr>
        <p:spPr>
          <a:xfrm>
            <a:off x="2550032" y="2974594"/>
            <a:ext cx="7327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BondSpot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873188" y="3214052"/>
            <a:ext cx="1324610" cy="923925"/>
            <a:chOff x="873188" y="3214052"/>
            <a:chExt cx="1324610" cy="923925"/>
          </a:xfrm>
        </p:grpSpPr>
        <p:sp>
          <p:nvSpPr>
            <p:cNvPr id="49" name="object 49"/>
            <p:cNvSpPr/>
            <p:nvPr/>
          </p:nvSpPr>
          <p:spPr>
            <a:xfrm>
              <a:off x="886205" y="3227069"/>
              <a:ext cx="1298575" cy="897890"/>
            </a:xfrm>
            <a:custGeom>
              <a:avLst/>
              <a:gdLst/>
              <a:ahLst/>
              <a:cxnLst/>
              <a:rect l="l" t="t" r="r" b="b"/>
              <a:pathLst>
                <a:path w="1298575" h="897889">
                  <a:moveTo>
                    <a:pt x="1148842" y="0"/>
                  </a:moveTo>
                  <a:lnTo>
                    <a:pt x="149606" y="0"/>
                  </a:lnTo>
                  <a:lnTo>
                    <a:pt x="102318" y="7622"/>
                  </a:lnTo>
                  <a:lnTo>
                    <a:pt x="61250" y="28850"/>
                  </a:lnTo>
                  <a:lnTo>
                    <a:pt x="28864" y="61228"/>
                  </a:lnTo>
                  <a:lnTo>
                    <a:pt x="7626" y="102299"/>
                  </a:lnTo>
                  <a:lnTo>
                    <a:pt x="0" y="149606"/>
                  </a:lnTo>
                  <a:lnTo>
                    <a:pt x="0" y="748030"/>
                  </a:lnTo>
                  <a:lnTo>
                    <a:pt x="7626" y="795336"/>
                  </a:lnTo>
                  <a:lnTo>
                    <a:pt x="28864" y="836407"/>
                  </a:lnTo>
                  <a:lnTo>
                    <a:pt x="61250" y="868785"/>
                  </a:lnTo>
                  <a:lnTo>
                    <a:pt x="102318" y="890013"/>
                  </a:lnTo>
                  <a:lnTo>
                    <a:pt x="149606" y="897636"/>
                  </a:lnTo>
                  <a:lnTo>
                    <a:pt x="1148842" y="897636"/>
                  </a:lnTo>
                  <a:lnTo>
                    <a:pt x="1196148" y="890013"/>
                  </a:lnTo>
                  <a:lnTo>
                    <a:pt x="1237219" y="868785"/>
                  </a:lnTo>
                  <a:lnTo>
                    <a:pt x="1269597" y="836407"/>
                  </a:lnTo>
                  <a:lnTo>
                    <a:pt x="1290825" y="795336"/>
                  </a:lnTo>
                  <a:lnTo>
                    <a:pt x="1298448" y="748030"/>
                  </a:lnTo>
                  <a:lnTo>
                    <a:pt x="1298448" y="149606"/>
                  </a:lnTo>
                  <a:lnTo>
                    <a:pt x="1290825" y="102299"/>
                  </a:lnTo>
                  <a:lnTo>
                    <a:pt x="1269597" y="61228"/>
                  </a:lnTo>
                  <a:lnTo>
                    <a:pt x="1237219" y="28850"/>
                  </a:lnTo>
                  <a:lnTo>
                    <a:pt x="1196148" y="7622"/>
                  </a:lnTo>
                  <a:lnTo>
                    <a:pt x="1148842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886205" y="3227069"/>
              <a:ext cx="1298575" cy="897890"/>
            </a:xfrm>
            <a:custGeom>
              <a:avLst/>
              <a:gdLst/>
              <a:ahLst/>
              <a:cxnLst/>
              <a:rect l="l" t="t" r="r" b="b"/>
              <a:pathLst>
                <a:path w="1298575" h="897889">
                  <a:moveTo>
                    <a:pt x="0" y="149606"/>
                  </a:moveTo>
                  <a:lnTo>
                    <a:pt x="7626" y="102299"/>
                  </a:lnTo>
                  <a:lnTo>
                    <a:pt x="28864" y="61228"/>
                  </a:lnTo>
                  <a:lnTo>
                    <a:pt x="61250" y="28850"/>
                  </a:lnTo>
                  <a:lnTo>
                    <a:pt x="102318" y="7622"/>
                  </a:lnTo>
                  <a:lnTo>
                    <a:pt x="149606" y="0"/>
                  </a:lnTo>
                  <a:lnTo>
                    <a:pt x="1148842" y="0"/>
                  </a:lnTo>
                  <a:lnTo>
                    <a:pt x="1196148" y="7622"/>
                  </a:lnTo>
                  <a:lnTo>
                    <a:pt x="1237219" y="28850"/>
                  </a:lnTo>
                  <a:lnTo>
                    <a:pt x="1269597" y="61228"/>
                  </a:lnTo>
                  <a:lnTo>
                    <a:pt x="1290825" y="102299"/>
                  </a:lnTo>
                  <a:lnTo>
                    <a:pt x="1298448" y="149606"/>
                  </a:lnTo>
                  <a:lnTo>
                    <a:pt x="1298448" y="748030"/>
                  </a:lnTo>
                  <a:lnTo>
                    <a:pt x="1290825" y="795336"/>
                  </a:lnTo>
                  <a:lnTo>
                    <a:pt x="1269597" y="836407"/>
                  </a:lnTo>
                  <a:lnTo>
                    <a:pt x="1237219" y="868785"/>
                  </a:lnTo>
                  <a:lnTo>
                    <a:pt x="1196148" y="890013"/>
                  </a:lnTo>
                  <a:lnTo>
                    <a:pt x="1148842" y="897636"/>
                  </a:lnTo>
                  <a:lnTo>
                    <a:pt x="149606" y="897636"/>
                  </a:lnTo>
                  <a:lnTo>
                    <a:pt x="102318" y="890013"/>
                  </a:lnTo>
                  <a:lnTo>
                    <a:pt x="61250" y="868785"/>
                  </a:lnTo>
                  <a:lnTo>
                    <a:pt x="28864" y="836407"/>
                  </a:lnTo>
                  <a:lnTo>
                    <a:pt x="7626" y="795336"/>
                  </a:lnTo>
                  <a:lnTo>
                    <a:pt x="0" y="748030"/>
                  </a:lnTo>
                  <a:lnTo>
                    <a:pt x="0" y="149606"/>
                  </a:lnTo>
                  <a:close/>
                </a:path>
              </a:pathLst>
            </a:custGeom>
            <a:ln w="25908">
              <a:solidFill>
                <a:srgbClr val="8B383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1" name="object 51"/>
          <p:cNvSpPr txBox="1"/>
          <p:nvPr/>
        </p:nvSpPr>
        <p:spPr>
          <a:xfrm>
            <a:off x="1287272" y="3224021"/>
            <a:ext cx="49466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dirty="0" sz="900" spc="15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dirty="0" sz="900" spc="-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900" spc="10">
                <a:solidFill>
                  <a:srgbClr val="FF0000"/>
                </a:solidFill>
                <a:latin typeface="Calibri"/>
                <a:cs typeface="Calibri"/>
              </a:rPr>
              <a:t>PR</a:t>
            </a:r>
            <a:r>
              <a:rPr dirty="0" sz="900" spc="15">
                <a:solidFill>
                  <a:srgbClr val="FF0000"/>
                </a:solidFill>
                <a:latin typeface="Calibri"/>
                <a:cs typeface="Calibri"/>
              </a:rPr>
              <a:t>IME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34872" y="3496817"/>
            <a:ext cx="743585" cy="6184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0" marR="193675" indent="-140335">
              <a:lnSpc>
                <a:spcPct val="104000"/>
              </a:lnSpc>
              <a:spcBef>
                <a:spcPts val="90"/>
              </a:spcBef>
              <a:buFont typeface="Symbol"/>
              <a:buChar char=""/>
              <a:tabLst>
                <a:tab pos="153035" algn="l"/>
              </a:tabLst>
            </a:pP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Obligacje </a:t>
            </a:r>
            <a:r>
              <a:rPr dirty="0" sz="750" spc="-15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750" spc="15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arb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750">
              <a:latin typeface="Calibri"/>
              <a:cs typeface="Calibri"/>
            </a:endParaRPr>
          </a:p>
          <a:p>
            <a:pPr marL="152400" marR="53340" indent="-140335">
              <a:lnSpc>
                <a:spcPts val="940"/>
              </a:lnSpc>
              <a:spcBef>
                <a:spcPts val="35"/>
              </a:spcBef>
              <a:buFont typeface="Symbol"/>
              <a:buChar char=""/>
              <a:tabLst>
                <a:tab pos="153035" algn="l"/>
              </a:tabLst>
            </a:pP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Obligacje 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50" spc="15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po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ra</a:t>
            </a:r>
            <a:r>
              <a:rPr dirty="0" sz="750">
                <a:solidFill>
                  <a:srgbClr val="FFFFFF"/>
                </a:solidFill>
                <a:latin typeface="Calibri"/>
                <a:cs typeface="Calibri"/>
              </a:rPr>
              <a:t>cy</a:t>
            </a: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ne</a:t>
            </a:r>
            <a:endParaRPr sz="750">
              <a:latin typeface="Calibri"/>
              <a:cs typeface="Calibri"/>
            </a:endParaRPr>
          </a:p>
          <a:p>
            <a:pPr marL="152400" indent="-140335">
              <a:lnSpc>
                <a:spcPts val="885"/>
              </a:lnSpc>
              <a:buFont typeface="Symbol"/>
              <a:buChar char=""/>
              <a:tabLst>
                <a:tab pos="153035" algn="l"/>
              </a:tabLst>
            </a:pP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ty</a:t>
            </a:r>
            <a:r>
              <a:rPr dirty="0" sz="75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za</a:t>
            </a:r>
            <a:r>
              <a:rPr dirty="0" sz="75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ta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ne</a:t>
            </a:r>
            <a:endParaRPr sz="750">
              <a:latin typeface="Calibri"/>
              <a:cs typeface="Calibri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2302764" y="3214115"/>
            <a:ext cx="1324610" cy="948055"/>
            <a:chOff x="2302764" y="3214115"/>
            <a:chExt cx="1324610" cy="948055"/>
          </a:xfrm>
        </p:grpSpPr>
        <p:sp>
          <p:nvSpPr>
            <p:cNvPr id="54" name="object 54"/>
            <p:cNvSpPr/>
            <p:nvPr/>
          </p:nvSpPr>
          <p:spPr>
            <a:xfrm>
              <a:off x="2315718" y="3227069"/>
              <a:ext cx="1298575" cy="922019"/>
            </a:xfrm>
            <a:custGeom>
              <a:avLst/>
              <a:gdLst/>
              <a:ahLst/>
              <a:cxnLst/>
              <a:rect l="l" t="t" r="r" b="b"/>
              <a:pathLst>
                <a:path w="1298575" h="922020">
                  <a:moveTo>
                    <a:pt x="1144778" y="0"/>
                  </a:moveTo>
                  <a:lnTo>
                    <a:pt x="153670" y="0"/>
                  </a:lnTo>
                  <a:lnTo>
                    <a:pt x="105111" y="7837"/>
                  </a:lnTo>
                  <a:lnTo>
                    <a:pt x="62929" y="29659"/>
                  </a:lnTo>
                  <a:lnTo>
                    <a:pt x="29659" y="62929"/>
                  </a:lnTo>
                  <a:lnTo>
                    <a:pt x="7837" y="105111"/>
                  </a:lnTo>
                  <a:lnTo>
                    <a:pt x="0" y="153669"/>
                  </a:lnTo>
                  <a:lnTo>
                    <a:pt x="0" y="768349"/>
                  </a:lnTo>
                  <a:lnTo>
                    <a:pt x="7837" y="816923"/>
                  </a:lnTo>
                  <a:lnTo>
                    <a:pt x="29659" y="859107"/>
                  </a:lnTo>
                  <a:lnTo>
                    <a:pt x="62929" y="892371"/>
                  </a:lnTo>
                  <a:lnTo>
                    <a:pt x="105111" y="914186"/>
                  </a:lnTo>
                  <a:lnTo>
                    <a:pt x="153670" y="922019"/>
                  </a:lnTo>
                  <a:lnTo>
                    <a:pt x="1144778" y="922019"/>
                  </a:lnTo>
                  <a:lnTo>
                    <a:pt x="1193336" y="914186"/>
                  </a:lnTo>
                  <a:lnTo>
                    <a:pt x="1235518" y="892371"/>
                  </a:lnTo>
                  <a:lnTo>
                    <a:pt x="1268788" y="859107"/>
                  </a:lnTo>
                  <a:lnTo>
                    <a:pt x="1290610" y="816923"/>
                  </a:lnTo>
                  <a:lnTo>
                    <a:pt x="1298448" y="768349"/>
                  </a:lnTo>
                  <a:lnTo>
                    <a:pt x="1298448" y="153669"/>
                  </a:lnTo>
                  <a:lnTo>
                    <a:pt x="1290610" y="105111"/>
                  </a:lnTo>
                  <a:lnTo>
                    <a:pt x="1268788" y="62929"/>
                  </a:lnTo>
                  <a:lnTo>
                    <a:pt x="1235518" y="29659"/>
                  </a:lnTo>
                  <a:lnTo>
                    <a:pt x="1193336" y="7837"/>
                  </a:lnTo>
                  <a:lnTo>
                    <a:pt x="1144778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2315718" y="3227069"/>
              <a:ext cx="1298575" cy="922019"/>
            </a:xfrm>
            <a:custGeom>
              <a:avLst/>
              <a:gdLst/>
              <a:ahLst/>
              <a:cxnLst/>
              <a:rect l="l" t="t" r="r" b="b"/>
              <a:pathLst>
                <a:path w="1298575" h="922020">
                  <a:moveTo>
                    <a:pt x="0" y="153669"/>
                  </a:moveTo>
                  <a:lnTo>
                    <a:pt x="7837" y="105111"/>
                  </a:lnTo>
                  <a:lnTo>
                    <a:pt x="29659" y="62929"/>
                  </a:lnTo>
                  <a:lnTo>
                    <a:pt x="62929" y="29659"/>
                  </a:lnTo>
                  <a:lnTo>
                    <a:pt x="105111" y="7837"/>
                  </a:lnTo>
                  <a:lnTo>
                    <a:pt x="153670" y="0"/>
                  </a:lnTo>
                  <a:lnTo>
                    <a:pt x="1144778" y="0"/>
                  </a:lnTo>
                  <a:lnTo>
                    <a:pt x="1193336" y="7837"/>
                  </a:lnTo>
                  <a:lnTo>
                    <a:pt x="1235518" y="29659"/>
                  </a:lnTo>
                  <a:lnTo>
                    <a:pt x="1268788" y="62929"/>
                  </a:lnTo>
                  <a:lnTo>
                    <a:pt x="1290610" y="105111"/>
                  </a:lnTo>
                  <a:lnTo>
                    <a:pt x="1298448" y="153669"/>
                  </a:lnTo>
                  <a:lnTo>
                    <a:pt x="1298448" y="768349"/>
                  </a:lnTo>
                  <a:lnTo>
                    <a:pt x="1290610" y="816923"/>
                  </a:lnTo>
                  <a:lnTo>
                    <a:pt x="1268788" y="859107"/>
                  </a:lnTo>
                  <a:lnTo>
                    <a:pt x="1235518" y="892371"/>
                  </a:lnTo>
                  <a:lnTo>
                    <a:pt x="1193336" y="914186"/>
                  </a:lnTo>
                  <a:lnTo>
                    <a:pt x="1144778" y="922019"/>
                  </a:lnTo>
                  <a:lnTo>
                    <a:pt x="153670" y="922019"/>
                  </a:lnTo>
                  <a:lnTo>
                    <a:pt x="105111" y="914186"/>
                  </a:lnTo>
                  <a:lnTo>
                    <a:pt x="62929" y="892371"/>
                  </a:lnTo>
                  <a:lnTo>
                    <a:pt x="29659" y="859107"/>
                  </a:lnTo>
                  <a:lnTo>
                    <a:pt x="7837" y="816923"/>
                  </a:lnTo>
                  <a:lnTo>
                    <a:pt x="0" y="768349"/>
                  </a:lnTo>
                  <a:lnTo>
                    <a:pt x="0" y="153669"/>
                  </a:lnTo>
                  <a:close/>
                </a:path>
              </a:pathLst>
            </a:custGeom>
            <a:ln w="25908">
              <a:solidFill>
                <a:srgbClr val="8B383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6" name="object 56"/>
          <p:cNvSpPr txBox="1"/>
          <p:nvPr/>
        </p:nvSpPr>
        <p:spPr>
          <a:xfrm>
            <a:off x="2680207" y="3412693"/>
            <a:ext cx="568325" cy="16891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10">
                <a:solidFill>
                  <a:srgbClr val="FF0000"/>
                </a:solidFill>
                <a:latin typeface="Calibri"/>
                <a:cs typeface="Calibri"/>
              </a:rPr>
              <a:t>AS</a:t>
            </a:r>
            <a:r>
              <a:rPr dirty="0" sz="900" spc="25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dirty="0" sz="900" spc="-1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900" spc="1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dirty="0" sz="900" spc="1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dirty="0" sz="900" spc="20">
                <a:solidFill>
                  <a:srgbClr val="FF0000"/>
                </a:solidFill>
                <a:latin typeface="Calibri"/>
                <a:cs typeface="Calibri"/>
              </a:rPr>
              <a:t>IME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565907" y="3686047"/>
            <a:ext cx="694690" cy="2635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0" marR="5080" indent="-140335">
              <a:lnSpc>
                <a:spcPct val="104000"/>
              </a:lnSpc>
              <a:spcBef>
                <a:spcPts val="90"/>
              </a:spcBef>
              <a:buFont typeface="Symbol"/>
              <a:buChar char=""/>
              <a:tabLst>
                <a:tab pos="153035" algn="l"/>
              </a:tabLst>
            </a:pP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Obligacje 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50" spc="15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po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ra</a:t>
            </a:r>
            <a:r>
              <a:rPr dirty="0" sz="750">
                <a:solidFill>
                  <a:srgbClr val="FFFFFF"/>
                </a:solidFill>
                <a:latin typeface="Calibri"/>
                <a:cs typeface="Calibri"/>
              </a:rPr>
              <a:t>cy</a:t>
            </a:r>
            <a:r>
              <a:rPr dirty="0" sz="750" spc="5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750" spc="10">
                <a:solidFill>
                  <a:srgbClr val="FFFFFF"/>
                </a:solidFill>
                <a:latin typeface="Calibri"/>
                <a:cs typeface="Calibri"/>
              </a:rPr>
              <a:t>ne</a:t>
            </a:r>
            <a:endParaRPr sz="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325" y="238759"/>
            <a:ext cx="4850130" cy="2616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 spc="-5"/>
              <a:t>Segmenty</a:t>
            </a:r>
            <a:r>
              <a:rPr dirty="0" sz="1550" spc="50"/>
              <a:t> </a:t>
            </a:r>
            <a:r>
              <a:rPr dirty="0" sz="1550" spc="-5"/>
              <a:t>rynku</a:t>
            </a:r>
            <a:r>
              <a:rPr dirty="0" sz="1550" spc="25"/>
              <a:t> </a:t>
            </a:r>
            <a:r>
              <a:rPr dirty="0" sz="1550" spc="-5"/>
              <a:t>Treasury</a:t>
            </a:r>
            <a:r>
              <a:rPr dirty="0" sz="1550" spc="35"/>
              <a:t> </a:t>
            </a:r>
            <a:r>
              <a:rPr dirty="0" sz="1550" spc="-5"/>
              <a:t>BondSpot</a:t>
            </a:r>
            <a:r>
              <a:rPr dirty="0" sz="1550" spc="30"/>
              <a:t> </a:t>
            </a:r>
            <a:r>
              <a:rPr dirty="0" sz="1550" spc="-5"/>
              <a:t>Poland</a:t>
            </a:r>
            <a:endParaRPr sz="1550"/>
          </a:p>
        </p:txBody>
      </p:sp>
      <p:grpSp>
        <p:nvGrpSpPr>
          <p:cNvPr id="3" name="object 3"/>
          <p:cNvGrpSpPr/>
          <p:nvPr/>
        </p:nvGrpSpPr>
        <p:grpSpPr>
          <a:xfrm>
            <a:off x="920496" y="1040891"/>
            <a:ext cx="5326380" cy="626745"/>
            <a:chOff x="920496" y="1040891"/>
            <a:chExt cx="5326380" cy="626745"/>
          </a:xfrm>
        </p:grpSpPr>
        <p:sp>
          <p:nvSpPr>
            <p:cNvPr id="4" name="object 4"/>
            <p:cNvSpPr/>
            <p:nvPr/>
          </p:nvSpPr>
          <p:spPr>
            <a:xfrm>
              <a:off x="926592" y="1046987"/>
              <a:ext cx="5314315" cy="614680"/>
            </a:xfrm>
            <a:custGeom>
              <a:avLst/>
              <a:gdLst/>
              <a:ahLst/>
              <a:cxnLst/>
              <a:rect l="l" t="t" r="r" b="b"/>
              <a:pathLst>
                <a:path w="5314315" h="614680">
                  <a:moveTo>
                    <a:pt x="5211826" y="0"/>
                  </a:moveTo>
                  <a:lnTo>
                    <a:pt x="102362" y="0"/>
                  </a:lnTo>
                  <a:lnTo>
                    <a:pt x="62520" y="8046"/>
                  </a:lnTo>
                  <a:lnTo>
                    <a:pt x="29983" y="29987"/>
                  </a:lnTo>
                  <a:lnTo>
                    <a:pt x="8044" y="62525"/>
                  </a:lnTo>
                  <a:lnTo>
                    <a:pt x="0" y="102362"/>
                  </a:lnTo>
                  <a:lnTo>
                    <a:pt x="0" y="511810"/>
                  </a:lnTo>
                  <a:lnTo>
                    <a:pt x="8044" y="551646"/>
                  </a:lnTo>
                  <a:lnTo>
                    <a:pt x="29983" y="584184"/>
                  </a:lnTo>
                  <a:lnTo>
                    <a:pt x="62520" y="606125"/>
                  </a:lnTo>
                  <a:lnTo>
                    <a:pt x="102362" y="614172"/>
                  </a:lnTo>
                  <a:lnTo>
                    <a:pt x="5211826" y="614172"/>
                  </a:lnTo>
                  <a:lnTo>
                    <a:pt x="5251662" y="606125"/>
                  </a:lnTo>
                  <a:lnTo>
                    <a:pt x="5284200" y="584184"/>
                  </a:lnTo>
                  <a:lnTo>
                    <a:pt x="5306141" y="551646"/>
                  </a:lnTo>
                  <a:lnTo>
                    <a:pt x="5314188" y="511810"/>
                  </a:lnTo>
                  <a:lnTo>
                    <a:pt x="5314188" y="102362"/>
                  </a:lnTo>
                  <a:lnTo>
                    <a:pt x="5306141" y="62525"/>
                  </a:lnTo>
                  <a:lnTo>
                    <a:pt x="5284200" y="29987"/>
                  </a:lnTo>
                  <a:lnTo>
                    <a:pt x="5251662" y="8046"/>
                  </a:lnTo>
                  <a:lnTo>
                    <a:pt x="5211826" y="0"/>
                  </a:lnTo>
                  <a:close/>
                </a:path>
              </a:pathLst>
            </a:custGeom>
            <a:solidFill>
              <a:srgbClr val="9C1F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926592" y="1046987"/>
              <a:ext cx="5314315" cy="614680"/>
            </a:xfrm>
            <a:custGeom>
              <a:avLst/>
              <a:gdLst/>
              <a:ahLst/>
              <a:cxnLst/>
              <a:rect l="l" t="t" r="r" b="b"/>
              <a:pathLst>
                <a:path w="5314315" h="614680">
                  <a:moveTo>
                    <a:pt x="0" y="102362"/>
                  </a:moveTo>
                  <a:lnTo>
                    <a:pt x="8044" y="62525"/>
                  </a:lnTo>
                  <a:lnTo>
                    <a:pt x="29983" y="29987"/>
                  </a:lnTo>
                  <a:lnTo>
                    <a:pt x="62520" y="8046"/>
                  </a:lnTo>
                  <a:lnTo>
                    <a:pt x="102362" y="0"/>
                  </a:lnTo>
                  <a:lnTo>
                    <a:pt x="5211826" y="0"/>
                  </a:lnTo>
                  <a:lnTo>
                    <a:pt x="5251662" y="8046"/>
                  </a:lnTo>
                  <a:lnTo>
                    <a:pt x="5284200" y="29987"/>
                  </a:lnTo>
                  <a:lnTo>
                    <a:pt x="5306141" y="62525"/>
                  </a:lnTo>
                  <a:lnTo>
                    <a:pt x="5314188" y="102362"/>
                  </a:lnTo>
                  <a:lnTo>
                    <a:pt x="5314188" y="511810"/>
                  </a:lnTo>
                  <a:lnTo>
                    <a:pt x="5306141" y="551646"/>
                  </a:lnTo>
                  <a:lnTo>
                    <a:pt x="5284200" y="584184"/>
                  </a:lnTo>
                  <a:lnTo>
                    <a:pt x="5251662" y="606125"/>
                  </a:lnTo>
                  <a:lnTo>
                    <a:pt x="5211826" y="614172"/>
                  </a:lnTo>
                  <a:lnTo>
                    <a:pt x="102362" y="614172"/>
                  </a:lnTo>
                  <a:lnTo>
                    <a:pt x="62520" y="606125"/>
                  </a:lnTo>
                  <a:lnTo>
                    <a:pt x="29983" y="584184"/>
                  </a:lnTo>
                  <a:lnTo>
                    <a:pt x="8044" y="551646"/>
                  </a:lnTo>
                  <a:lnTo>
                    <a:pt x="0" y="511810"/>
                  </a:lnTo>
                  <a:lnTo>
                    <a:pt x="0" y="102362"/>
                  </a:lnTo>
                  <a:close/>
                </a:path>
              </a:pathLst>
            </a:custGeom>
            <a:ln w="12191">
              <a:solidFill>
                <a:srgbClr val="0038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809114" y="1198244"/>
            <a:ext cx="3554729" cy="3092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50" spc="5" b="1">
                <a:solidFill>
                  <a:srgbClr val="FFC000"/>
                </a:solidFill>
                <a:latin typeface="Verdana"/>
                <a:cs typeface="Verdana"/>
              </a:rPr>
              <a:t>Treasury</a:t>
            </a:r>
            <a:r>
              <a:rPr dirty="0" sz="1850" spc="-10" b="1">
                <a:solidFill>
                  <a:srgbClr val="FFC000"/>
                </a:solidFill>
                <a:latin typeface="Verdana"/>
                <a:cs typeface="Verdana"/>
              </a:rPr>
              <a:t> </a:t>
            </a:r>
            <a:r>
              <a:rPr dirty="0" sz="1850" spc="5" b="1">
                <a:solidFill>
                  <a:srgbClr val="FFC000"/>
                </a:solidFill>
                <a:latin typeface="Verdana"/>
                <a:cs typeface="Verdana"/>
              </a:rPr>
              <a:t>BondSpot</a:t>
            </a:r>
            <a:r>
              <a:rPr dirty="0" sz="1850" b="1">
                <a:solidFill>
                  <a:srgbClr val="FFC000"/>
                </a:solidFill>
                <a:latin typeface="Verdana"/>
                <a:cs typeface="Verdana"/>
              </a:rPr>
              <a:t> </a:t>
            </a:r>
            <a:r>
              <a:rPr dirty="0" sz="1850" spc="5" b="1">
                <a:solidFill>
                  <a:srgbClr val="FFC000"/>
                </a:solidFill>
                <a:latin typeface="Verdana"/>
                <a:cs typeface="Verdana"/>
              </a:rPr>
              <a:t>Poland</a:t>
            </a:r>
            <a:endParaRPr sz="1850">
              <a:latin typeface="Verdana"/>
              <a:cs typeface="Verdan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65632" y="2270759"/>
            <a:ext cx="2522220" cy="571500"/>
            <a:chOff x="865632" y="2270759"/>
            <a:chExt cx="2522220" cy="571500"/>
          </a:xfrm>
        </p:grpSpPr>
        <p:sp>
          <p:nvSpPr>
            <p:cNvPr id="8" name="object 8"/>
            <p:cNvSpPr/>
            <p:nvPr/>
          </p:nvSpPr>
          <p:spPr>
            <a:xfrm>
              <a:off x="871728" y="2276855"/>
              <a:ext cx="2510155" cy="559435"/>
            </a:xfrm>
            <a:custGeom>
              <a:avLst/>
              <a:gdLst/>
              <a:ahLst/>
              <a:cxnLst/>
              <a:rect l="l" t="t" r="r" b="b"/>
              <a:pathLst>
                <a:path w="2510154" h="559435">
                  <a:moveTo>
                    <a:pt x="2416810" y="0"/>
                  </a:moveTo>
                  <a:lnTo>
                    <a:pt x="93218" y="0"/>
                  </a:lnTo>
                  <a:lnTo>
                    <a:pt x="56932" y="7332"/>
                  </a:lnTo>
                  <a:lnTo>
                    <a:pt x="27301" y="27320"/>
                  </a:lnTo>
                  <a:lnTo>
                    <a:pt x="7325" y="56953"/>
                  </a:lnTo>
                  <a:lnTo>
                    <a:pt x="0" y="93218"/>
                  </a:lnTo>
                  <a:lnTo>
                    <a:pt x="0" y="466090"/>
                  </a:lnTo>
                  <a:lnTo>
                    <a:pt x="7325" y="502354"/>
                  </a:lnTo>
                  <a:lnTo>
                    <a:pt x="27301" y="531987"/>
                  </a:lnTo>
                  <a:lnTo>
                    <a:pt x="56932" y="551975"/>
                  </a:lnTo>
                  <a:lnTo>
                    <a:pt x="93218" y="559308"/>
                  </a:lnTo>
                  <a:lnTo>
                    <a:pt x="2416810" y="559308"/>
                  </a:lnTo>
                  <a:lnTo>
                    <a:pt x="2453074" y="551975"/>
                  </a:lnTo>
                  <a:lnTo>
                    <a:pt x="2482707" y="531987"/>
                  </a:lnTo>
                  <a:lnTo>
                    <a:pt x="2502695" y="502354"/>
                  </a:lnTo>
                  <a:lnTo>
                    <a:pt x="2510028" y="466090"/>
                  </a:lnTo>
                  <a:lnTo>
                    <a:pt x="2510028" y="93218"/>
                  </a:lnTo>
                  <a:lnTo>
                    <a:pt x="2502695" y="56953"/>
                  </a:lnTo>
                  <a:lnTo>
                    <a:pt x="2482707" y="27320"/>
                  </a:lnTo>
                  <a:lnTo>
                    <a:pt x="2453074" y="7332"/>
                  </a:lnTo>
                  <a:lnTo>
                    <a:pt x="2416810" y="0"/>
                  </a:lnTo>
                  <a:close/>
                </a:path>
              </a:pathLst>
            </a:custGeom>
            <a:solidFill>
              <a:srgbClr val="9C1F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71728" y="2276855"/>
              <a:ext cx="2510155" cy="559435"/>
            </a:xfrm>
            <a:custGeom>
              <a:avLst/>
              <a:gdLst/>
              <a:ahLst/>
              <a:cxnLst/>
              <a:rect l="l" t="t" r="r" b="b"/>
              <a:pathLst>
                <a:path w="2510154" h="559435">
                  <a:moveTo>
                    <a:pt x="0" y="93218"/>
                  </a:moveTo>
                  <a:lnTo>
                    <a:pt x="7325" y="56953"/>
                  </a:lnTo>
                  <a:lnTo>
                    <a:pt x="27301" y="27320"/>
                  </a:lnTo>
                  <a:lnTo>
                    <a:pt x="56932" y="7332"/>
                  </a:lnTo>
                  <a:lnTo>
                    <a:pt x="93218" y="0"/>
                  </a:lnTo>
                  <a:lnTo>
                    <a:pt x="2416810" y="0"/>
                  </a:lnTo>
                  <a:lnTo>
                    <a:pt x="2453074" y="7332"/>
                  </a:lnTo>
                  <a:lnTo>
                    <a:pt x="2482707" y="27320"/>
                  </a:lnTo>
                  <a:lnTo>
                    <a:pt x="2502695" y="56953"/>
                  </a:lnTo>
                  <a:lnTo>
                    <a:pt x="2510028" y="93218"/>
                  </a:lnTo>
                  <a:lnTo>
                    <a:pt x="2510028" y="466090"/>
                  </a:lnTo>
                  <a:lnTo>
                    <a:pt x="2502695" y="502354"/>
                  </a:lnTo>
                  <a:lnTo>
                    <a:pt x="2482707" y="531987"/>
                  </a:lnTo>
                  <a:lnTo>
                    <a:pt x="2453074" y="551975"/>
                  </a:lnTo>
                  <a:lnTo>
                    <a:pt x="2416810" y="559308"/>
                  </a:lnTo>
                  <a:lnTo>
                    <a:pt x="93218" y="559308"/>
                  </a:lnTo>
                  <a:lnTo>
                    <a:pt x="56932" y="551975"/>
                  </a:lnTo>
                  <a:lnTo>
                    <a:pt x="27301" y="531987"/>
                  </a:lnTo>
                  <a:lnTo>
                    <a:pt x="7325" y="502354"/>
                  </a:lnTo>
                  <a:lnTo>
                    <a:pt x="0" y="466090"/>
                  </a:lnTo>
                  <a:lnTo>
                    <a:pt x="0" y="93218"/>
                  </a:lnTo>
                  <a:close/>
                </a:path>
              </a:pathLst>
            </a:custGeom>
            <a:ln w="12192">
              <a:solidFill>
                <a:srgbClr val="0038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436877" y="2426334"/>
            <a:ext cx="1377950" cy="261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 spc="-5" b="1">
                <a:solidFill>
                  <a:srgbClr val="FFC000"/>
                </a:solidFill>
                <a:latin typeface="Verdana"/>
                <a:cs typeface="Verdana"/>
              </a:rPr>
              <a:t>Rynek</a:t>
            </a:r>
            <a:r>
              <a:rPr dirty="0" sz="1550" spc="-50" b="1">
                <a:solidFill>
                  <a:srgbClr val="FFC000"/>
                </a:solidFill>
                <a:latin typeface="Verdana"/>
                <a:cs typeface="Verdana"/>
              </a:rPr>
              <a:t> </a:t>
            </a:r>
            <a:r>
              <a:rPr dirty="0" sz="1550" spc="-5" b="1">
                <a:solidFill>
                  <a:srgbClr val="FFC000"/>
                </a:solidFill>
                <a:latin typeface="Verdana"/>
                <a:cs typeface="Verdana"/>
              </a:rPr>
              <a:t>CASH</a:t>
            </a:r>
            <a:endParaRPr sz="1550">
              <a:latin typeface="Verdana"/>
              <a:cs typeface="Verdan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689603" y="2270759"/>
            <a:ext cx="2528570" cy="571500"/>
            <a:chOff x="3689603" y="2270759"/>
            <a:chExt cx="2528570" cy="571500"/>
          </a:xfrm>
        </p:grpSpPr>
        <p:sp>
          <p:nvSpPr>
            <p:cNvPr id="12" name="object 12"/>
            <p:cNvSpPr/>
            <p:nvPr/>
          </p:nvSpPr>
          <p:spPr>
            <a:xfrm>
              <a:off x="3695699" y="2276855"/>
              <a:ext cx="2516505" cy="559435"/>
            </a:xfrm>
            <a:custGeom>
              <a:avLst/>
              <a:gdLst/>
              <a:ahLst/>
              <a:cxnLst/>
              <a:rect l="l" t="t" r="r" b="b"/>
              <a:pathLst>
                <a:path w="2516504" h="559435">
                  <a:moveTo>
                    <a:pt x="2422906" y="0"/>
                  </a:moveTo>
                  <a:lnTo>
                    <a:pt x="93218" y="0"/>
                  </a:lnTo>
                  <a:lnTo>
                    <a:pt x="56953" y="7332"/>
                  </a:lnTo>
                  <a:lnTo>
                    <a:pt x="27320" y="27320"/>
                  </a:lnTo>
                  <a:lnTo>
                    <a:pt x="7332" y="56953"/>
                  </a:lnTo>
                  <a:lnTo>
                    <a:pt x="0" y="93218"/>
                  </a:lnTo>
                  <a:lnTo>
                    <a:pt x="0" y="466090"/>
                  </a:lnTo>
                  <a:lnTo>
                    <a:pt x="7332" y="502354"/>
                  </a:lnTo>
                  <a:lnTo>
                    <a:pt x="27320" y="531987"/>
                  </a:lnTo>
                  <a:lnTo>
                    <a:pt x="56953" y="551975"/>
                  </a:lnTo>
                  <a:lnTo>
                    <a:pt x="93218" y="559308"/>
                  </a:lnTo>
                  <a:lnTo>
                    <a:pt x="2422906" y="559308"/>
                  </a:lnTo>
                  <a:lnTo>
                    <a:pt x="2459170" y="551975"/>
                  </a:lnTo>
                  <a:lnTo>
                    <a:pt x="2488803" y="531987"/>
                  </a:lnTo>
                  <a:lnTo>
                    <a:pt x="2508791" y="502354"/>
                  </a:lnTo>
                  <a:lnTo>
                    <a:pt x="2516124" y="466090"/>
                  </a:lnTo>
                  <a:lnTo>
                    <a:pt x="2516124" y="93218"/>
                  </a:lnTo>
                  <a:lnTo>
                    <a:pt x="2508791" y="56953"/>
                  </a:lnTo>
                  <a:lnTo>
                    <a:pt x="2488803" y="27320"/>
                  </a:lnTo>
                  <a:lnTo>
                    <a:pt x="2459170" y="7332"/>
                  </a:lnTo>
                  <a:lnTo>
                    <a:pt x="2422906" y="0"/>
                  </a:lnTo>
                  <a:close/>
                </a:path>
              </a:pathLst>
            </a:custGeom>
            <a:solidFill>
              <a:srgbClr val="9C1F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695699" y="2276855"/>
              <a:ext cx="2516505" cy="559435"/>
            </a:xfrm>
            <a:custGeom>
              <a:avLst/>
              <a:gdLst/>
              <a:ahLst/>
              <a:cxnLst/>
              <a:rect l="l" t="t" r="r" b="b"/>
              <a:pathLst>
                <a:path w="2516504" h="559435">
                  <a:moveTo>
                    <a:pt x="0" y="93218"/>
                  </a:moveTo>
                  <a:lnTo>
                    <a:pt x="7332" y="56953"/>
                  </a:lnTo>
                  <a:lnTo>
                    <a:pt x="27320" y="27320"/>
                  </a:lnTo>
                  <a:lnTo>
                    <a:pt x="56953" y="7332"/>
                  </a:lnTo>
                  <a:lnTo>
                    <a:pt x="93218" y="0"/>
                  </a:lnTo>
                  <a:lnTo>
                    <a:pt x="2422906" y="0"/>
                  </a:lnTo>
                  <a:lnTo>
                    <a:pt x="2459170" y="7332"/>
                  </a:lnTo>
                  <a:lnTo>
                    <a:pt x="2488803" y="27320"/>
                  </a:lnTo>
                  <a:lnTo>
                    <a:pt x="2508791" y="56953"/>
                  </a:lnTo>
                  <a:lnTo>
                    <a:pt x="2516124" y="93218"/>
                  </a:lnTo>
                  <a:lnTo>
                    <a:pt x="2516124" y="466090"/>
                  </a:lnTo>
                  <a:lnTo>
                    <a:pt x="2508791" y="502354"/>
                  </a:lnTo>
                  <a:lnTo>
                    <a:pt x="2488803" y="531987"/>
                  </a:lnTo>
                  <a:lnTo>
                    <a:pt x="2459170" y="551975"/>
                  </a:lnTo>
                  <a:lnTo>
                    <a:pt x="2422906" y="559308"/>
                  </a:lnTo>
                  <a:lnTo>
                    <a:pt x="93218" y="559308"/>
                  </a:lnTo>
                  <a:lnTo>
                    <a:pt x="56953" y="551975"/>
                  </a:lnTo>
                  <a:lnTo>
                    <a:pt x="27320" y="531987"/>
                  </a:lnTo>
                  <a:lnTo>
                    <a:pt x="7332" y="502354"/>
                  </a:lnTo>
                  <a:lnTo>
                    <a:pt x="0" y="466090"/>
                  </a:lnTo>
                  <a:lnTo>
                    <a:pt x="0" y="93218"/>
                  </a:lnTo>
                  <a:close/>
                </a:path>
              </a:pathLst>
            </a:custGeom>
            <a:ln w="12192">
              <a:solidFill>
                <a:srgbClr val="0038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4263897" y="2426334"/>
            <a:ext cx="1379220" cy="261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 spc="-5" b="1">
                <a:solidFill>
                  <a:srgbClr val="FFC000"/>
                </a:solidFill>
                <a:latin typeface="Verdana"/>
                <a:cs typeface="Verdana"/>
              </a:rPr>
              <a:t>Rynek</a:t>
            </a:r>
            <a:r>
              <a:rPr dirty="0" sz="1550" spc="-45" b="1">
                <a:solidFill>
                  <a:srgbClr val="FFC000"/>
                </a:solidFill>
                <a:latin typeface="Verdana"/>
                <a:cs typeface="Verdana"/>
              </a:rPr>
              <a:t> </a:t>
            </a:r>
            <a:r>
              <a:rPr dirty="0" sz="1550" spc="-5" b="1">
                <a:solidFill>
                  <a:srgbClr val="FFC000"/>
                </a:solidFill>
                <a:latin typeface="Verdana"/>
                <a:cs typeface="Verdana"/>
              </a:rPr>
              <a:t>REPO</a:t>
            </a:r>
            <a:endParaRPr sz="155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306570" y="2918205"/>
            <a:ext cx="1858645" cy="404495"/>
            <a:chOff x="4306570" y="2918205"/>
            <a:chExt cx="1858645" cy="404495"/>
          </a:xfrm>
        </p:grpSpPr>
        <p:sp>
          <p:nvSpPr>
            <p:cNvPr id="16" name="object 16"/>
            <p:cNvSpPr/>
            <p:nvPr/>
          </p:nvSpPr>
          <p:spPr>
            <a:xfrm>
              <a:off x="4312920" y="2924555"/>
              <a:ext cx="1845945" cy="391795"/>
            </a:xfrm>
            <a:custGeom>
              <a:avLst/>
              <a:gdLst/>
              <a:ahLst/>
              <a:cxnLst/>
              <a:rect l="l" t="t" r="r" b="b"/>
              <a:pathLst>
                <a:path w="1845945" h="391795">
                  <a:moveTo>
                    <a:pt x="1780286" y="0"/>
                  </a:moveTo>
                  <a:lnTo>
                    <a:pt x="65277" y="0"/>
                  </a:lnTo>
                  <a:lnTo>
                    <a:pt x="39862" y="5127"/>
                  </a:lnTo>
                  <a:lnTo>
                    <a:pt x="19113" y="19113"/>
                  </a:lnTo>
                  <a:lnTo>
                    <a:pt x="5127" y="39862"/>
                  </a:lnTo>
                  <a:lnTo>
                    <a:pt x="0" y="65277"/>
                  </a:lnTo>
                  <a:lnTo>
                    <a:pt x="0" y="326389"/>
                  </a:lnTo>
                  <a:lnTo>
                    <a:pt x="5127" y="351805"/>
                  </a:lnTo>
                  <a:lnTo>
                    <a:pt x="19113" y="372554"/>
                  </a:lnTo>
                  <a:lnTo>
                    <a:pt x="39862" y="386540"/>
                  </a:lnTo>
                  <a:lnTo>
                    <a:pt x="65277" y="391667"/>
                  </a:lnTo>
                  <a:lnTo>
                    <a:pt x="1780286" y="391667"/>
                  </a:lnTo>
                  <a:lnTo>
                    <a:pt x="1805701" y="386540"/>
                  </a:lnTo>
                  <a:lnTo>
                    <a:pt x="1826450" y="372554"/>
                  </a:lnTo>
                  <a:lnTo>
                    <a:pt x="1840436" y="351805"/>
                  </a:lnTo>
                  <a:lnTo>
                    <a:pt x="1845564" y="326389"/>
                  </a:lnTo>
                  <a:lnTo>
                    <a:pt x="1845564" y="65277"/>
                  </a:lnTo>
                  <a:lnTo>
                    <a:pt x="1840436" y="39862"/>
                  </a:lnTo>
                  <a:lnTo>
                    <a:pt x="1826450" y="19113"/>
                  </a:lnTo>
                  <a:lnTo>
                    <a:pt x="1805701" y="5127"/>
                  </a:lnTo>
                  <a:lnTo>
                    <a:pt x="1780286" y="0"/>
                  </a:lnTo>
                  <a:close/>
                </a:path>
              </a:pathLst>
            </a:custGeom>
            <a:solidFill>
              <a:srgbClr val="9C1F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4312920" y="2924555"/>
              <a:ext cx="1845945" cy="391795"/>
            </a:xfrm>
            <a:custGeom>
              <a:avLst/>
              <a:gdLst/>
              <a:ahLst/>
              <a:cxnLst/>
              <a:rect l="l" t="t" r="r" b="b"/>
              <a:pathLst>
                <a:path w="1845945" h="391795">
                  <a:moveTo>
                    <a:pt x="0" y="65277"/>
                  </a:moveTo>
                  <a:lnTo>
                    <a:pt x="5127" y="39862"/>
                  </a:lnTo>
                  <a:lnTo>
                    <a:pt x="19113" y="19113"/>
                  </a:lnTo>
                  <a:lnTo>
                    <a:pt x="39862" y="5127"/>
                  </a:lnTo>
                  <a:lnTo>
                    <a:pt x="65277" y="0"/>
                  </a:lnTo>
                  <a:lnTo>
                    <a:pt x="1780286" y="0"/>
                  </a:lnTo>
                  <a:lnTo>
                    <a:pt x="1805701" y="5127"/>
                  </a:lnTo>
                  <a:lnTo>
                    <a:pt x="1826450" y="19113"/>
                  </a:lnTo>
                  <a:lnTo>
                    <a:pt x="1840436" y="39862"/>
                  </a:lnTo>
                  <a:lnTo>
                    <a:pt x="1845564" y="65277"/>
                  </a:lnTo>
                  <a:lnTo>
                    <a:pt x="1845564" y="326389"/>
                  </a:lnTo>
                  <a:lnTo>
                    <a:pt x="1840436" y="351805"/>
                  </a:lnTo>
                  <a:lnTo>
                    <a:pt x="1826450" y="372554"/>
                  </a:lnTo>
                  <a:lnTo>
                    <a:pt x="1805701" y="386540"/>
                  </a:lnTo>
                  <a:lnTo>
                    <a:pt x="1780286" y="391667"/>
                  </a:lnTo>
                  <a:lnTo>
                    <a:pt x="65277" y="391667"/>
                  </a:lnTo>
                  <a:lnTo>
                    <a:pt x="39862" y="386540"/>
                  </a:lnTo>
                  <a:lnTo>
                    <a:pt x="19113" y="372554"/>
                  </a:lnTo>
                  <a:lnTo>
                    <a:pt x="5127" y="351805"/>
                  </a:lnTo>
                  <a:lnTo>
                    <a:pt x="0" y="326389"/>
                  </a:lnTo>
                  <a:lnTo>
                    <a:pt x="0" y="65277"/>
                  </a:lnTo>
                  <a:close/>
                </a:path>
              </a:pathLst>
            </a:custGeom>
            <a:ln w="12192">
              <a:solidFill>
                <a:srgbClr val="0038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4622672" y="3015233"/>
            <a:ext cx="12299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C000"/>
                </a:solidFill>
                <a:latin typeface="Verdana"/>
                <a:cs typeface="Verdana"/>
              </a:rPr>
              <a:t>Sell/Buy</a:t>
            </a:r>
            <a:r>
              <a:rPr dirty="0" sz="1200" spc="-40" b="1">
                <a:solidFill>
                  <a:srgbClr val="FFC000"/>
                </a:solidFill>
                <a:latin typeface="Verdana"/>
                <a:cs typeface="Verdana"/>
              </a:rPr>
              <a:t> </a:t>
            </a:r>
            <a:r>
              <a:rPr dirty="0" sz="1200" spc="-5" b="1">
                <a:solidFill>
                  <a:srgbClr val="FFC000"/>
                </a:solidFill>
                <a:latin typeface="Verdana"/>
                <a:cs typeface="Verdana"/>
              </a:rPr>
              <a:t>Back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095500" y="1778507"/>
            <a:ext cx="515620" cy="403860"/>
            <a:chOff x="2095500" y="1778507"/>
            <a:chExt cx="515620" cy="403860"/>
          </a:xfrm>
        </p:grpSpPr>
        <p:sp>
          <p:nvSpPr>
            <p:cNvPr id="20" name="object 20"/>
            <p:cNvSpPr/>
            <p:nvPr/>
          </p:nvSpPr>
          <p:spPr>
            <a:xfrm>
              <a:off x="2101595" y="1784603"/>
              <a:ext cx="502920" cy="391795"/>
            </a:xfrm>
            <a:custGeom>
              <a:avLst/>
              <a:gdLst/>
              <a:ahLst/>
              <a:cxnLst/>
              <a:rect l="l" t="t" r="r" b="b"/>
              <a:pathLst>
                <a:path w="502919" h="391794">
                  <a:moveTo>
                    <a:pt x="377190" y="0"/>
                  </a:moveTo>
                  <a:lnTo>
                    <a:pt x="125730" y="0"/>
                  </a:lnTo>
                  <a:lnTo>
                    <a:pt x="125730" y="195834"/>
                  </a:lnTo>
                  <a:lnTo>
                    <a:pt x="0" y="195834"/>
                  </a:lnTo>
                  <a:lnTo>
                    <a:pt x="251460" y="391668"/>
                  </a:lnTo>
                  <a:lnTo>
                    <a:pt x="502920" y="195834"/>
                  </a:lnTo>
                  <a:lnTo>
                    <a:pt x="377190" y="195834"/>
                  </a:lnTo>
                  <a:lnTo>
                    <a:pt x="377190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101595" y="1784603"/>
              <a:ext cx="502920" cy="391795"/>
            </a:xfrm>
            <a:custGeom>
              <a:avLst/>
              <a:gdLst/>
              <a:ahLst/>
              <a:cxnLst/>
              <a:rect l="l" t="t" r="r" b="b"/>
              <a:pathLst>
                <a:path w="502919" h="391794">
                  <a:moveTo>
                    <a:pt x="0" y="195834"/>
                  </a:moveTo>
                  <a:lnTo>
                    <a:pt x="125730" y="195834"/>
                  </a:lnTo>
                  <a:lnTo>
                    <a:pt x="125730" y="0"/>
                  </a:lnTo>
                  <a:lnTo>
                    <a:pt x="377190" y="0"/>
                  </a:lnTo>
                  <a:lnTo>
                    <a:pt x="377190" y="195834"/>
                  </a:lnTo>
                  <a:lnTo>
                    <a:pt x="502920" y="195834"/>
                  </a:lnTo>
                  <a:lnTo>
                    <a:pt x="251460" y="391668"/>
                  </a:lnTo>
                  <a:lnTo>
                    <a:pt x="0" y="195834"/>
                  </a:lnTo>
                  <a:close/>
                </a:path>
              </a:pathLst>
            </a:custGeom>
            <a:ln w="12192">
              <a:solidFill>
                <a:srgbClr val="0038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2" name="object 22"/>
          <p:cNvGrpSpPr/>
          <p:nvPr/>
        </p:nvGrpSpPr>
        <p:grpSpPr>
          <a:xfrm>
            <a:off x="4556759" y="1767839"/>
            <a:ext cx="515620" cy="403860"/>
            <a:chOff x="4556759" y="1767839"/>
            <a:chExt cx="515620" cy="403860"/>
          </a:xfrm>
        </p:grpSpPr>
        <p:sp>
          <p:nvSpPr>
            <p:cNvPr id="23" name="object 23"/>
            <p:cNvSpPr/>
            <p:nvPr/>
          </p:nvSpPr>
          <p:spPr>
            <a:xfrm>
              <a:off x="4562855" y="1773935"/>
              <a:ext cx="502920" cy="391795"/>
            </a:xfrm>
            <a:custGeom>
              <a:avLst/>
              <a:gdLst/>
              <a:ahLst/>
              <a:cxnLst/>
              <a:rect l="l" t="t" r="r" b="b"/>
              <a:pathLst>
                <a:path w="502920" h="391794">
                  <a:moveTo>
                    <a:pt x="377190" y="0"/>
                  </a:moveTo>
                  <a:lnTo>
                    <a:pt x="125730" y="0"/>
                  </a:lnTo>
                  <a:lnTo>
                    <a:pt x="125730" y="195834"/>
                  </a:lnTo>
                  <a:lnTo>
                    <a:pt x="0" y="195834"/>
                  </a:lnTo>
                  <a:lnTo>
                    <a:pt x="251460" y="391668"/>
                  </a:lnTo>
                  <a:lnTo>
                    <a:pt x="502920" y="195834"/>
                  </a:lnTo>
                  <a:lnTo>
                    <a:pt x="377190" y="195834"/>
                  </a:lnTo>
                  <a:lnTo>
                    <a:pt x="377190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4562855" y="1773935"/>
              <a:ext cx="502920" cy="391795"/>
            </a:xfrm>
            <a:custGeom>
              <a:avLst/>
              <a:gdLst/>
              <a:ahLst/>
              <a:cxnLst/>
              <a:rect l="l" t="t" r="r" b="b"/>
              <a:pathLst>
                <a:path w="502920" h="391794">
                  <a:moveTo>
                    <a:pt x="0" y="195834"/>
                  </a:moveTo>
                  <a:lnTo>
                    <a:pt x="125730" y="195834"/>
                  </a:lnTo>
                  <a:lnTo>
                    <a:pt x="125730" y="0"/>
                  </a:lnTo>
                  <a:lnTo>
                    <a:pt x="377190" y="0"/>
                  </a:lnTo>
                  <a:lnTo>
                    <a:pt x="377190" y="195834"/>
                  </a:lnTo>
                  <a:lnTo>
                    <a:pt x="502920" y="195834"/>
                  </a:lnTo>
                  <a:lnTo>
                    <a:pt x="251460" y="391668"/>
                  </a:lnTo>
                  <a:lnTo>
                    <a:pt x="0" y="195834"/>
                  </a:lnTo>
                  <a:close/>
                </a:path>
              </a:pathLst>
            </a:custGeom>
            <a:ln w="12192">
              <a:solidFill>
                <a:srgbClr val="0038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5" name="object 25"/>
          <p:cNvGrpSpPr/>
          <p:nvPr/>
        </p:nvGrpSpPr>
        <p:grpSpPr>
          <a:xfrm>
            <a:off x="1424686" y="2938017"/>
            <a:ext cx="1858645" cy="404495"/>
            <a:chOff x="1424686" y="2938017"/>
            <a:chExt cx="1858645" cy="404495"/>
          </a:xfrm>
        </p:grpSpPr>
        <p:sp>
          <p:nvSpPr>
            <p:cNvPr id="26" name="object 26"/>
            <p:cNvSpPr/>
            <p:nvPr/>
          </p:nvSpPr>
          <p:spPr>
            <a:xfrm>
              <a:off x="1431036" y="2944367"/>
              <a:ext cx="1845945" cy="391795"/>
            </a:xfrm>
            <a:custGeom>
              <a:avLst/>
              <a:gdLst/>
              <a:ahLst/>
              <a:cxnLst/>
              <a:rect l="l" t="t" r="r" b="b"/>
              <a:pathLst>
                <a:path w="1845945" h="391795">
                  <a:moveTo>
                    <a:pt x="1780286" y="0"/>
                  </a:moveTo>
                  <a:lnTo>
                    <a:pt x="65277" y="0"/>
                  </a:lnTo>
                  <a:lnTo>
                    <a:pt x="39862" y="5127"/>
                  </a:lnTo>
                  <a:lnTo>
                    <a:pt x="19113" y="19113"/>
                  </a:lnTo>
                  <a:lnTo>
                    <a:pt x="5127" y="39862"/>
                  </a:lnTo>
                  <a:lnTo>
                    <a:pt x="0" y="65277"/>
                  </a:lnTo>
                  <a:lnTo>
                    <a:pt x="0" y="326389"/>
                  </a:lnTo>
                  <a:lnTo>
                    <a:pt x="5127" y="351805"/>
                  </a:lnTo>
                  <a:lnTo>
                    <a:pt x="19113" y="372554"/>
                  </a:lnTo>
                  <a:lnTo>
                    <a:pt x="39862" y="386540"/>
                  </a:lnTo>
                  <a:lnTo>
                    <a:pt x="65277" y="391667"/>
                  </a:lnTo>
                  <a:lnTo>
                    <a:pt x="1780286" y="391667"/>
                  </a:lnTo>
                  <a:lnTo>
                    <a:pt x="1805701" y="386540"/>
                  </a:lnTo>
                  <a:lnTo>
                    <a:pt x="1826450" y="372554"/>
                  </a:lnTo>
                  <a:lnTo>
                    <a:pt x="1840436" y="351805"/>
                  </a:lnTo>
                  <a:lnTo>
                    <a:pt x="1845564" y="326389"/>
                  </a:lnTo>
                  <a:lnTo>
                    <a:pt x="1845564" y="65277"/>
                  </a:lnTo>
                  <a:lnTo>
                    <a:pt x="1840436" y="39862"/>
                  </a:lnTo>
                  <a:lnTo>
                    <a:pt x="1826450" y="19113"/>
                  </a:lnTo>
                  <a:lnTo>
                    <a:pt x="1805701" y="5127"/>
                  </a:lnTo>
                  <a:lnTo>
                    <a:pt x="1780286" y="0"/>
                  </a:lnTo>
                  <a:close/>
                </a:path>
              </a:pathLst>
            </a:custGeom>
            <a:solidFill>
              <a:srgbClr val="9C1F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431036" y="2944367"/>
              <a:ext cx="1845945" cy="391795"/>
            </a:xfrm>
            <a:custGeom>
              <a:avLst/>
              <a:gdLst/>
              <a:ahLst/>
              <a:cxnLst/>
              <a:rect l="l" t="t" r="r" b="b"/>
              <a:pathLst>
                <a:path w="1845945" h="391795">
                  <a:moveTo>
                    <a:pt x="0" y="65277"/>
                  </a:moveTo>
                  <a:lnTo>
                    <a:pt x="5127" y="39862"/>
                  </a:lnTo>
                  <a:lnTo>
                    <a:pt x="19113" y="19113"/>
                  </a:lnTo>
                  <a:lnTo>
                    <a:pt x="39862" y="5127"/>
                  </a:lnTo>
                  <a:lnTo>
                    <a:pt x="65277" y="0"/>
                  </a:lnTo>
                  <a:lnTo>
                    <a:pt x="1780286" y="0"/>
                  </a:lnTo>
                  <a:lnTo>
                    <a:pt x="1805701" y="5127"/>
                  </a:lnTo>
                  <a:lnTo>
                    <a:pt x="1826450" y="19113"/>
                  </a:lnTo>
                  <a:lnTo>
                    <a:pt x="1840436" y="39862"/>
                  </a:lnTo>
                  <a:lnTo>
                    <a:pt x="1845564" y="65277"/>
                  </a:lnTo>
                  <a:lnTo>
                    <a:pt x="1845564" y="326389"/>
                  </a:lnTo>
                  <a:lnTo>
                    <a:pt x="1840436" y="351805"/>
                  </a:lnTo>
                  <a:lnTo>
                    <a:pt x="1826450" y="372554"/>
                  </a:lnTo>
                  <a:lnTo>
                    <a:pt x="1805701" y="386540"/>
                  </a:lnTo>
                  <a:lnTo>
                    <a:pt x="1780286" y="391667"/>
                  </a:lnTo>
                  <a:lnTo>
                    <a:pt x="65277" y="391667"/>
                  </a:lnTo>
                  <a:lnTo>
                    <a:pt x="39862" y="386540"/>
                  </a:lnTo>
                  <a:lnTo>
                    <a:pt x="19113" y="372554"/>
                  </a:lnTo>
                  <a:lnTo>
                    <a:pt x="5127" y="351805"/>
                  </a:lnTo>
                  <a:lnTo>
                    <a:pt x="0" y="326389"/>
                  </a:lnTo>
                  <a:lnTo>
                    <a:pt x="0" y="65277"/>
                  </a:lnTo>
                  <a:close/>
                </a:path>
              </a:pathLst>
            </a:custGeom>
            <a:ln w="12192">
              <a:solidFill>
                <a:srgbClr val="0038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 txBox="1"/>
          <p:nvPr/>
        </p:nvSpPr>
        <p:spPr>
          <a:xfrm>
            <a:off x="1873376" y="2943859"/>
            <a:ext cx="9620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1445" marR="5080" indent="-11938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C000"/>
                </a:solidFill>
                <a:latin typeface="Verdana"/>
                <a:cs typeface="Verdana"/>
              </a:rPr>
              <a:t>Tra</a:t>
            </a:r>
            <a:r>
              <a:rPr dirty="0" sz="1200" spc="-5" b="1">
                <a:solidFill>
                  <a:srgbClr val="FFC000"/>
                </a:solidFill>
                <a:latin typeface="Verdana"/>
                <a:cs typeface="Verdana"/>
              </a:rPr>
              <a:t>n</a:t>
            </a:r>
            <a:r>
              <a:rPr dirty="0" sz="1200" spc="-15" b="1">
                <a:solidFill>
                  <a:srgbClr val="FFC000"/>
                </a:solidFill>
                <a:latin typeface="Verdana"/>
                <a:cs typeface="Verdana"/>
              </a:rPr>
              <a:t>s</a:t>
            </a:r>
            <a:r>
              <a:rPr dirty="0" sz="1200" spc="-5" b="1">
                <a:solidFill>
                  <a:srgbClr val="FFC000"/>
                </a:solidFill>
                <a:latin typeface="Verdana"/>
                <a:cs typeface="Verdana"/>
              </a:rPr>
              <a:t>akc</a:t>
            </a:r>
            <a:r>
              <a:rPr dirty="0" sz="1200" b="1">
                <a:solidFill>
                  <a:srgbClr val="FFC000"/>
                </a:solidFill>
                <a:latin typeface="Verdana"/>
                <a:cs typeface="Verdana"/>
              </a:rPr>
              <a:t>je  </a:t>
            </a:r>
            <a:r>
              <a:rPr dirty="0" sz="1200" b="1">
                <a:solidFill>
                  <a:srgbClr val="FFC000"/>
                </a:solidFill>
                <a:latin typeface="Verdana"/>
                <a:cs typeface="Verdana"/>
              </a:rPr>
              <a:t>outright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4306823" y="3366515"/>
            <a:ext cx="1858010" cy="403860"/>
            <a:chOff x="4306823" y="3366515"/>
            <a:chExt cx="1858010" cy="403860"/>
          </a:xfrm>
        </p:grpSpPr>
        <p:sp>
          <p:nvSpPr>
            <p:cNvPr id="30" name="object 30"/>
            <p:cNvSpPr/>
            <p:nvPr/>
          </p:nvSpPr>
          <p:spPr>
            <a:xfrm>
              <a:off x="4312919" y="3372611"/>
              <a:ext cx="1845945" cy="391795"/>
            </a:xfrm>
            <a:custGeom>
              <a:avLst/>
              <a:gdLst/>
              <a:ahLst/>
              <a:cxnLst/>
              <a:rect l="l" t="t" r="r" b="b"/>
              <a:pathLst>
                <a:path w="1845945" h="391795">
                  <a:moveTo>
                    <a:pt x="1780286" y="0"/>
                  </a:moveTo>
                  <a:lnTo>
                    <a:pt x="65277" y="0"/>
                  </a:lnTo>
                  <a:lnTo>
                    <a:pt x="39862" y="5127"/>
                  </a:lnTo>
                  <a:lnTo>
                    <a:pt x="19113" y="19113"/>
                  </a:lnTo>
                  <a:lnTo>
                    <a:pt x="5127" y="39862"/>
                  </a:lnTo>
                  <a:lnTo>
                    <a:pt x="0" y="65277"/>
                  </a:lnTo>
                  <a:lnTo>
                    <a:pt x="0" y="326389"/>
                  </a:lnTo>
                  <a:lnTo>
                    <a:pt x="5127" y="351805"/>
                  </a:lnTo>
                  <a:lnTo>
                    <a:pt x="19113" y="372554"/>
                  </a:lnTo>
                  <a:lnTo>
                    <a:pt x="39862" y="386540"/>
                  </a:lnTo>
                  <a:lnTo>
                    <a:pt x="65277" y="391667"/>
                  </a:lnTo>
                  <a:lnTo>
                    <a:pt x="1780286" y="391667"/>
                  </a:lnTo>
                  <a:lnTo>
                    <a:pt x="1805701" y="386540"/>
                  </a:lnTo>
                  <a:lnTo>
                    <a:pt x="1826450" y="372554"/>
                  </a:lnTo>
                  <a:lnTo>
                    <a:pt x="1840436" y="351805"/>
                  </a:lnTo>
                  <a:lnTo>
                    <a:pt x="1845564" y="326389"/>
                  </a:lnTo>
                  <a:lnTo>
                    <a:pt x="1845564" y="65277"/>
                  </a:lnTo>
                  <a:lnTo>
                    <a:pt x="1840436" y="39862"/>
                  </a:lnTo>
                  <a:lnTo>
                    <a:pt x="1826450" y="19113"/>
                  </a:lnTo>
                  <a:lnTo>
                    <a:pt x="1805701" y="5127"/>
                  </a:lnTo>
                  <a:lnTo>
                    <a:pt x="1780286" y="0"/>
                  </a:lnTo>
                  <a:close/>
                </a:path>
              </a:pathLst>
            </a:custGeom>
            <a:solidFill>
              <a:srgbClr val="9C1F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4312919" y="3372611"/>
              <a:ext cx="1845945" cy="391795"/>
            </a:xfrm>
            <a:custGeom>
              <a:avLst/>
              <a:gdLst/>
              <a:ahLst/>
              <a:cxnLst/>
              <a:rect l="l" t="t" r="r" b="b"/>
              <a:pathLst>
                <a:path w="1845945" h="391795">
                  <a:moveTo>
                    <a:pt x="0" y="65277"/>
                  </a:moveTo>
                  <a:lnTo>
                    <a:pt x="5127" y="39862"/>
                  </a:lnTo>
                  <a:lnTo>
                    <a:pt x="19113" y="19113"/>
                  </a:lnTo>
                  <a:lnTo>
                    <a:pt x="39862" y="5127"/>
                  </a:lnTo>
                  <a:lnTo>
                    <a:pt x="65277" y="0"/>
                  </a:lnTo>
                  <a:lnTo>
                    <a:pt x="1780286" y="0"/>
                  </a:lnTo>
                  <a:lnTo>
                    <a:pt x="1805701" y="5127"/>
                  </a:lnTo>
                  <a:lnTo>
                    <a:pt x="1826450" y="19113"/>
                  </a:lnTo>
                  <a:lnTo>
                    <a:pt x="1840436" y="39862"/>
                  </a:lnTo>
                  <a:lnTo>
                    <a:pt x="1845564" y="65277"/>
                  </a:lnTo>
                  <a:lnTo>
                    <a:pt x="1845564" y="326389"/>
                  </a:lnTo>
                  <a:lnTo>
                    <a:pt x="1840436" y="351805"/>
                  </a:lnTo>
                  <a:lnTo>
                    <a:pt x="1826450" y="372554"/>
                  </a:lnTo>
                  <a:lnTo>
                    <a:pt x="1805701" y="386540"/>
                  </a:lnTo>
                  <a:lnTo>
                    <a:pt x="1780286" y="391667"/>
                  </a:lnTo>
                  <a:lnTo>
                    <a:pt x="65277" y="391667"/>
                  </a:lnTo>
                  <a:lnTo>
                    <a:pt x="39862" y="386540"/>
                  </a:lnTo>
                  <a:lnTo>
                    <a:pt x="19113" y="372554"/>
                  </a:lnTo>
                  <a:lnTo>
                    <a:pt x="5127" y="351805"/>
                  </a:lnTo>
                  <a:lnTo>
                    <a:pt x="0" y="326389"/>
                  </a:lnTo>
                  <a:lnTo>
                    <a:pt x="0" y="65277"/>
                  </a:lnTo>
                  <a:close/>
                </a:path>
              </a:pathLst>
            </a:custGeom>
            <a:ln w="12192">
              <a:solidFill>
                <a:srgbClr val="0038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/>
          <p:cNvSpPr txBox="1"/>
          <p:nvPr/>
        </p:nvSpPr>
        <p:spPr>
          <a:xfrm>
            <a:off x="5008245" y="3463797"/>
            <a:ext cx="4572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C000"/>
                </a:solidFill>
                <a:latin typeface="Verdana"/>
                <a:cs typeface="Verdana"/>
              </a:rPr>
              <a:t>Repo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4306823" y="3822191"/>
            <a:ext cx="1859280" cy="403860"/>
            <a:chOff x="4306823" y="3822191"/>
            <a:chExt cx="1859280" cy="403860"/>
          </a:xfrm>
        </p:grpSpPr>
        <p:sp>
          <p:nvSpPr>
            <p:cNvPr id="34" name="object 34"/>
            <p:cNvSpPr/>
            <p:nvPr/>
          </p:nvSpPr>
          <p:spPr>
            <a:xfrm>
              <a:off x="4312919" y="3828287"/>
              <a:ext cx="1847214" cy="391795"/>
            </a:xfrm>
            <a:custGeom>
              <a:avLst/>
              <a:gdLst/>
              <a:ahLst/>
              <a:cxnLst/>
              <a:rect l="l" t="t" r="r" b="b"/>
              <a:pathLst>
                <a:path w="1847214" h="391795">
                  <a:moveTo>
                    <a:pt x="1781810" y="0"/>
                  </a:moveTo>
                  <a:lnTo>
                    <a:pt x="65277" y="0"/>
                  </a:lnTo>
                  <a:lnTo>
                    <a:pt x="39862" y="5127"/>
                  </a:lnTo>
                  <a:lnTo>
                    <a:pt x="19113" y="19113"/>
                  </a:lnTo>
                  <a:lnTo>
                    <a:pt x="5127" y="39862"/>
                  </a:lnTo>
                  <a:lnTo>
                    <a:pt x="0" y="65277"/>
                  </a:lnTo>
                  <a:lnTo>
                    <a:pt x="0" y="326389"/>
                  </a:lnTo>
                  <a:lnTo>
                    <a:pt x="5127" y="351800"/>
                  </a:lnTo>
                  <a:lnTo>
                    <a:pt x="19113" y="372549"/>
                  </a:lnTo>
                  <a:lnTo>
                    <a:pt x="39862" y="386538"/>
                  </a:lnTo>
                  <a:lnTo>
                    <a:pt x="65277" y="391667"/>
                  </a:lnTo>
                  <a:lnTo>
                    <a:pt x="1781810" y="391667"/>
                  </a:lnTo>
                  <a:lnTo>
                    <a:pt x="1807225" y="386538"/>
                  </a:lnTo>
                  <a:lnTo>
                    <a:pt x="1827974" y="372549"/>
                  </a:lnTo>
                  <a:lnTo>
                    <a:pt x="1841960" y="351800"/>
                  </a:lnTo>
                  <a:lnTo>
                    <a:pt x="1847088" y="326389"/>
                  </a:lnTo>
                  <a:lnTo>
                    <a:pt x="1847088" y="65277"/>
                  </a:lnTo>
                  <a:lnTo>
                    <a:pt x="1841960" y="39862"/>
                  </a:lnTo>
                  <a:lnTo>
                    <a:pt x="1827974" y="19113"/>
                  </a:lnTo>
                  <a:lnTo>
                    <a:pt x="1807225" y="5127"/>
                  </a:lnTo>
                  <a:lnTo>
                    <a:pt x="1781810" y="0"/>
                  </a:lnTo>
                  <a:close/>
                </a:path>
              </a:pathLst>
            </a:custGeom>
            <a:solidFill>
              <a:srgbClr val="9C1F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4312919" y="3828287"/>
              <a:ext cx="1847214" cy="391795"/>
            </a:xfrm>
            <a:custGeom>
              <a:avLst/>
              <a:gdLst/>
              <a:ahLst/>
              <a:cxnLst/>
              <a:rect l="l" t="t" r="r" b="b"/>
              <a:pathLst>
                <a:path w="1847214" h="391795">
                  <a:moveTo>
                    <a:pt x="0" y="65277"/>
                  </a:moveTo>
                  <a:lnTo>
                    <a:pt x="5127" y="39862"/>
                  </a:lnTo>
                  <a:lnTo>
                    <a:pt x="19113" y="19113"/>
                  </a:lnTo>
                  <a:lnTo>
                    <a:pt x="39862" y="5127"/>
                  </a:lnTo>
                  <a:lnTo>
                    <a:pt x="65277" y="0"/>
                  </a:lnTo>
                  <a:lnTo>
                    <a:pt x="1781810" y="0"/>
                  </a:lnTo>
                  <a:lnTo>
                    <a:pt x="1807225" y="5127"/>
                  </a:lnTo>
                  <a:lnTo>
                    <a:pt x="1827974" y="19113"/>
                  </a:lnTo>
                  <a:lnTo>
                    <a:pt x="1841960" y="39862"/>
                  </a:lnTo>
                  <a:lnTo>
                    <a:pt x="1847088" y="65277"/>
                  </a:lnTo>
                  <a:lnTo>
                    <a:pt x="1847088" y="326389"/>
                  </a:lnTo>
                  <a:lnTo>
                    <a:pt x="1841960" y="351800"/>
                  </a:lnTo>
                  <a:lnTo>
                    <a:pt x="1827974" y="372549"/>
                  </a:lnTo>
                  <a:lnTo>
                    <a:pt x="1807225" y="386538"/>
                  </a:lnTo>
                  <a:lnTo>
                    <a:pt x="1781810" y="391667"/>
                  </a:lnTo>
                  <a:lnTo>
                    <a:pt x="65277" y="391667"/>
                  </a:lnTo>
                  <a:lnTo>
                    <a:pt x="39862" y="386538"/>
                  </a:lnTo>
                  <a:lnTo>
                    <a:pt x="19113" y="372549"/>
                  </a:lnTo>
                  <a:lnTo>
                    <a:pt x="5127" y="351800"/>
                  </a:lnTo>
                  <a:lnTo>
                    <a:pt x="0" y="326389"/>
                  </a:lnTo>
                  <a:lnTo>
                    <a:pt x="0" y="65277"/>
                  </a:lnTo>
                  <a:close/>
                </a:path>
              </a:pathLst>
            </a:custGeom>
            <a:ln w="12192">
              <a:solidFill>
                <a:srgbClr val="0038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 txBox="1"/>
          <p:nvPr/>
        </p:nvSpPr>
        <p:spPr>
          <a:xfrm>
            <a:off x="4464558" y="3920134"/>
            <a:ext cx="15468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C000"/>
                </a:solidFill>
                <a:latin typeface="Verdana"/>
                <a:cs typeface="Verdana"/>
              </a:rPr>
              <a:t>General</a:t>
            </a:r>
            <a:r>
              <a:rPr dirty="0" sz="1200" spc="-40" b="1">
                <a:solidFill>
                  <a:srgbClr val="FFC000"/>
                </a:solidFill>
                <a:latin typeface="Verdana"/>
                <a:cs typeface="Verdana"/>
              </a:rPr>
              <a:t> </a:t>
            </a:r>
            <a:r>
              <a:rPr dirty="0" sz="1200" b="1">
                <a:solidFill>
                  <a:srgbClr val="FFC000"/>
                </a:solidFill>
                <a:latin typeface="Verdana"/>
                <a:cs typeface="Verdana"/>
              </a:rPr>
              <a:t>collateral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4322064" y="4279391"/>
            <a:ext cx="1858010" cy="403860"/>
            <a:chOff x="4322064" y="4279391"/>
            <a:chExt cx="1858010" cy="403860"/>
          </a:xfrm>
        </p:grpSpPr>
        <p:sp>
          <p:nvSpPr>
            <p:cNvPr id="38" name="object 38"/>
            <p:cNvSpPr/>
            <p:nvPr/>
          </p:nvSpPr>
          <p:spPr>
            <a:xfrm>
              <a:off x="4328160" y="4285487"/>
              <a:ext cx="1845945" cy="391795"/>
            </a:xfrm>
            <a:custGeom>
              <a:avLst/>
              <a:gdLst/>
              <a:ahLst/>
              <a:cxnLst/>
              <a:rect l="l" t="t" r="r" b="b"/>
              <a:pathLst>
                <a:path w="1845945" h="391795">
                  <a:moveTo>
                    <a:pt x="1780286" y="0"/>
                  </a:moveTo>
                  <a:lnTo>
                    <a:pt x="65277" y="0"/>
                  </a:lnTo>
                  <a:lnTo>
                    <a:pt x="39862" y="5129"/>
                  </a:lnTo>
                  <a:lnTo>
                    <a:pt x="19113" y="19118"/>
                  </a:lnTo>
                  <a:lnTo>
                    <a:pt x="5127" y="39867"/>
                  </a:lnTo>
                  <a:lnTo>
                    <a:pt x="0" y="65277"/>
                  </a:lnTo>
                  <a:lnTo>
                    <a:pt x="0" y="326389"/>
                  </a:lnTo>
                  <a:lnTo>
                    <a:pt x="5127" y="351800"/>
                  </a:lnTo>
                  <a:lnTo>
                    <a:pt x="19113" y="372549"/>
                  </a:lnTo>
                  <a:lnTo>
                    <a:pt x="39862" y="386538"/>
                  </a:lnTo>
                  <a:lnTo>
                    <a:pt x="65277" y="391667"/>
                  </a:lnTo>
                  <a:lnTo>
                    <a:pt x="1780286" y="391667"/>
                  </a:lnTo>
                  <a:lnTo>
                    <a:pt x="1805701" y="386538"/>
                  </a:lnTo>
                  <a:lnTo>
                    <a:pt x="1826450" y="372549"/>
                  </a:lnTo>
                  <a:lnTo>
                    <a:pt x="1840436" y="351800"/>
                  </a:lnTo>
                  <a:lnTo>
                    <a:pt x="1845564" y="326389"/>
                  </a:lnTo>
                  <a:lnTo>
                    <a:pt x="1845564" y="65277"/>
                  </a:lnTo>
                  <a:lnTo>
                    <a:pt x="1840436" y="39867"/>
                  </a:lnTo>
                  <a:lnTo>
                    <a:pt x="1826450" y="19118"/>
                  </a:lnTo>
                  <a:lnTo>
                    <a:pt x="1805701" y="5129"/>
                  </a:lnTo>
                  <a:lnTo>
                    <a:pt x="1780286" y="0"/>
                  </a:lnTo>
                  <a:close/>
                </a:path>
              </a:pathLst>
            </a:custGeom>
            <a:solidFill>
              <a:srgbClr val="9C1F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4328160" y="4285487"/>
              <a:ext cx="1845945" cy="391795"/>
            </a:xfrm>
            <a:custGeom>
              <a:avLst/>
              <a:gdLst/>
              <a:ahLst/>
              <a:cxnLst/>
              <a:rect l="l" t="t" r="r" b="b"/>
              <a:pathLst>
                <a:path w="1845945" h="391795">
                  <a:moveTo>
                    <a:pt x="0" y="65277"/>
                  </a:moveTo>
                  <a:lnTo>
                    <a:pt x="5127" y="39867"/>
                  </a:lnTo>
                  <a:lnTo>
                    <a:pt x="19113" y="19118"/>
                  </a:lnTo>
                  <a:lnTo>
                    <a:pt x="39862" y="5129"/>
                  </a:lnTo>
                  <a:lnTo>
                    <a:pt x="65277" y="0"/>
                  </a:lnTo>
                  <a:lnTo>
                    <a:pt x="1780286" y="0"/>
                  </a:lnTo>
                  <a:lnTo>
                    <a:pt x="1805701" y="5129"/>
                  </a:lnTo>
                  <a:lnTo>
                    <a:pt x="1826450" y="19118"/>
                  </a:lnTo>
                  <a:lnTo>
                    <a:pt x="1840436" y="39867"/>
                  </a:lnTo>
                  <a:lnTo>
                    <a:pt x="1845564" y="65277"/>
                  </a:lnTo>
                  <a:lnTo>
                    <a:pt x="1845564" y="326389"/>
                  </a:lnTo>
                  <a:lnTo>
                    <a:pt x="1840436" y="351800"/>
                  </a:lnTo>
                  <a:lnTo>
                    <a:pt x="1826450" y="372549"/>
                  </a:lnTo>
                  <a:lnTo>
                    <a:pt x="1805701" y="386538"/>
                  </a:lnTo>
                  <a:lnTo>
                    <a:pt x="1780286" y="391667"/>
                  </a:lnTo>
                  <a:lnTo>
                    <a:pt x="65277" y="391667"/>
                  </a:lnTo>
                  <a:lnTo>
                    <a:pt x="39862" y="386538"/>
                  </a:lnTo>
                  <a:lnTo>
                    <a:pt x="19113" y="372549"/>
                  </a:lnTo>
                  <a:lnTo>
                    <a:pt x="5127" y="351800"/>
                  </a:lnTo>
                  <a:lnTo>
                    <a:pt x="0" y="326389"/>
                  </a:lnTo>
                  <a:lnTo>
                    <a:pt x="0" y="65277"/>
                  </a:lnTo>
                  <a:close/>
                </a:path>
              </a:pathLst>
            </a:custGeom>
            <a:ln w="12192">
              <a:solidFill>
                <a:srgbClr val="0038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 txBox="1"/>
          <p:nvPr/>
        </p:nvSpPr>
        <p:spPr>
          <a:xfrm>
            <a:off x="4640326" y="4377638"/>
            <a:ext cx="12230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C000"/>
                </a:solidFill>
                <a:latin typeface="Verdana"/>
                <a:cs typeface="Verdana"/>
              </a:rPr>
              <a:t>Tri-party</a:t>
            </a:r>
            <a:r>
              <a:rPr dirty="0" sz="1200" spc="-45" b="1">
                <a:solidFill>
                  <a:srgbClr val="FFC000"/>
                </a:solidFill>
                <a:latin typeface="Verdana"/>
                <a:cs typeface="Verdana"/>
              </a:rPr>
              <a:t> </a:t>
            </a:r>
            <a:r>
              <a:rPr dirty="0" sz="1200" spc="-5" b="1">
                <a:solidFill>
                  <a:srgbClr val="FFC000"/>
                </a:solidFill>
                <a:latin typeface="Verdana"/>
                <a:cs typeface="Verdana"/>
              </a:rPr>
              <a:t>repo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424939" y="3366515"/>
            <a:ext cx="1858010" cy="403860"/>
            <a:chOff x="1424939" y="3366515"/>
            <a:chExt cx="1858010" cy="403860"/>
          </a:xfrm>
        </p:grpSpPr>
        <p:sp>
          <p:nvSpPr>
            <p:cNvPr id="42" name="object 42"/>
            <p:cNvSpPr/>
            <p:nvPr/>
          </p:nvSpPr>
          <p:spPr>
            <a:xfrm>
              <a:off x="1431035" y="3372611"/>
              <a:ext cx="1845945" cy="391795"/>
            </a:xfrm>
            <a:custGeom>
              <a:avLst/>
              <a:gdLst/>
              <a:ahLst/>
              <a:cxnLst/>
              <a:rect l="l" t="t" r="r" b="b"/>
              <a:pathLst>
                <a:path w="1845945" h="391795">
                  <a:moveTo>
                    <a:pt x="1780286" y="0"/>
                  </a:moveTo>
                  <a:lnTo>
                    <a:pt x="65277" y="0"/>
                  </a:lnTo>
                  <a:lnTo>
                    <a:pt x="39862" y="5127"/>
                  </a:lnTo>
                  <a:lnTo>
                    <a:pt x="19113" y="19113"/>
                  </a:lnTo>
                  <a:lnTo>
                    <a:pt x="5127" y="39862"/>
                  </a:lnTo>
                  <a:lnTo>
                    <a:pt x="0" y="65277"/>
                  </a:lnTo>
                  <a:lnTo>
                    <a:pt x="0" y="326389"/>
                  </a:lnTo>
                  <a:lnTo>
                    <a:pt x="5127" y="351805"/>
                  </a:lnTo>
                  <a:lnTo>
                    <a:pt x="19113" y="372554"/>
                  </a:lnTo>
                  <a:lnTo>
                    <a:pt x="39862" y="386540"/>
                  </a:lnTo>
                  <a:lnTo>
                    <a:pt x="65277" y="391667"/>
                  </a:lnTo>
                  <a:lnTo>
                    <a:pt x="1780286" y="391667"/>
                  </a:lnTo>
                  <a:lnTo>
                    <a:pt x="1805701" y="386540"/>
                  </a:lnTo>
                  <a:lnTo>
                    <a:pt x="1826450" y="372554"/>
                  </a:lnTo>
                  <a:lnTo>
                    <a:pt x="1840436" y="351805"/>
                  </a:lnTo>
                  <a:lnTo>
                    <a:pt x="1845564" y="326389"/>
                  </a:lnTo>
                  <a:lnTo>
                    <a:pt x="1845564" y="65277"/>
                  </a:lnTo>
                  <a:lnTo>
                    <a:pt x="1840436" y="39862"/>
                  </a:lnTo>
                  <a:lnTo>
                    <a:pt x="1826450" y="19113"/>
                  </a:lnTo>
                  <a:lnTo>
                    <a:pt x="1805701" y="5127"/>
                  </a:lnTo>
                  <a:lnTo>
                    <a:pt x="1780286" y="0"/>
                  </a:lnTo>
                  <a:close/>
                </a:path>
              </a:pathLst>
            </a:custGeom>
            <a:solidFill>
              <a:srgbClr val="9C1F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1431035" y="3372611"/>
              <a:ext cx="1845945" cy="391795"/>
            </a:xfrm>
            <a:custGeom>
              <a:avLst/>
              <a:gdLst/>
              <a:ahLst/>
              <a:cxnLst/>
              <a:rect l="l" t="t" r="r" b="b"/>
              <a:pathLst>
                <a:path w="1845945" h="391795">
                  <a:moveTo>
                    <a:pt x="0" y="65277"/>
                  </a:moveTo>
                  <a:lnTo>
                    <a:pt x="5127" y="39862"/>
                  </a:lnTo>
                  <a:lnTo>
                    <a:pt x="19113" y="19113"/>
                  </a:lnTo>
                  <a:lnTo>
                    <a:pt x="39862" y="5127"/>
                  </a:lnTo>
                  <a:lnTo>
                    <a:pt x="65277" y="0"/>
                  </a:lnTo>
                  <a:lnTo>
                    <a:pt x="1780286" y="0"/>
                  </a:lnTo>
                  <a:lnTo>
                    <a:pt x="1805701" y="5127"/>
                  </a:lnTo>
                  <a:lnTo>
                    <a:pt x="1826450" y="19113"/>
                  </a:lnTo>
                  <a:lnTo>
                    <a:pt x="1840436" y="39862"/>
                  </a:lnTo>
                  <a:lnTo>
                    <a:pt x="1845564" y="65277"/>
                  </a:lnTo>
                  <a:lnTo>
                    <a:pt x="1845564" y="326389"/>
                  </a:lnTo>
                  <a:lnTo>
                    <a:pt x="1840436" y="351805"/>
                  </a:lnTo>
                  <a:lnTo>
                    <a:pt x="1826450" y="372554"/>
                  </a:lnTo>
                  <a:lnTo>
                    <a:pt x="1805701" y="386540"/>
                  </a:lnTo>
                  <a:lnTo>
                    <a:pt x="1780286" y="391667"/>
                  </a:lnTo>
                  <a:lnTo>
                    <a:pt x="65277" y="391667"/>
                  </a:lnTo>
                  <a:lnTo>
                    <a:pt x="39862" y="386540"/>
                  </a:lnTo>
                  <a:lnTo>
                    <a:pt x="19113" y="372554"/>
                  </a:lnTo>
                  <a:lnTo>
                    <a:pt x="5127" y="351805"/>
                  </a:lnTo>
                  <a:lnTo>
                    <a:pt x="0" y="326389"/>
                  </a:lnTo>
                  <a:lnTo>
                    <a:pt x="0" y="65277"/>
                  </a:lnTo>
                  <a:close/>
                </a:path>
              </a:pathLst>
            </a:custGeom>
            <a:ln w="12192">
              <a:solidFill>
                <a:srgbClr val="0038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/>
          <p:cNvSpPr txBox="1"/>
          <p:nvPr/>
        </p:nvSpPr>
        <p:spPr>
          <a:xfrm>
            <a:off x="1974342" y="3463797"/>
            <a:ext cx="7594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C000"/>
                </a:solidFill>
                <a:latin typeface="Verdana"/>
                <a:cs typeface="Verdana"/>
              </a:rPr>
              <a:t>MidPrice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1415796" y="3822191"/>
            <a:ext cx="1858010" cy="403860"/>
            <a:chOff x="1415796" y="3822191"/>
            <a:chExt cx="1858010" cy="403860"/>
          </a:xfrm>
        </p:grpSpPr>
        <p:sp>
          <p:nvSpPr>
            <p:cNvPr id="46" name="object 46"/>
            <p:cNvSpPr/>
            <p:nvPr/>
          </p:nvSpPr>
          <p:spPr>
            <a:xfrm>
              <a:off x="1421892" y="3828287"/>
              <a:ext cx="1845945" cy="391795"/>
            </a:xfrm>
            <a:custGeom>
              <a:avLst/>
              <a:gdLst/>
              <a:ahLst/>
              <a:cxnLst/>
              <a:rect l="l" t="t" r="r" b="b"/>
              <a:pathLst>
                <a:path w="1845945" h="391795">
                  <a:moveTo>
                    <a:pt x="1780286" y="0"/>
                  </a:moveTo>
                  <a:lnTo>
                    <a:pt x="65277" y="0"/>
                  </a:lnTo>
                  <a:lnTo>
                    <a:pt x="39862" y="5127"/>
                  </a:lnTo>
                  <a:lnTo>
                    <a:pt x="19113" y="19113"/>
                  </a:lnTo>
                  <a:lnTo>
                    <a:pt x="5127" y="39862"/>
                  </a:lnTo>
                  <a:lnTo>
                    <a:pt x="0" y="65277"/>
                  </a:lnTo>
                  <a:lnTo>
                    <a:pt x="0" y="326389"/>
                  </a:lnTo>
                  <a:lnTo>
                    <a:pt x="5127" y="351800"/>
                  </a:lnTo>
                  <a:lnTo>
                    <a:pt x="19113" y="372549"/>
                  </a:lnTo>
                  <a:lnTo>
                    <a:pt x="39862" y="386538"/>
                  </a:lnTo>
                  <a:lnTo>
                    <a:pt x="65277" y="391667"/>
                  </a:lnTo>
                  <a:lnTo>
                    <a:pt x="1780286" y="391667"/>
                  </a:lnTo>
                  <a:lnTo>
                    <a:pt x="1805701" y="386538"/>
                  </a:lnTo>
                  <a:lnTo>
                    <a:pt x="1826450" y="372549"/>
                  </a:lnTo>
                  <a:lnTo>
                    <a:pt x="1840436" y="351800"/>
                  </a:lnTo>
                  <a:lnTo>
                    <a:pt x="1845564" y="326389"/>
                  </a:lnTo>
                  <a:lnTo>
                    <a:pt x="1845564" y="65277"/>
                  </a:lnTo>
                  <a:lnTo>
                    <a:pt x="1840436" y="39862"/>
                  </a:lnTo>
                  <a:lnTo>
                    <a:pt x="1826450" y="19113"/>
                  </a:lnTo>
                  <a:lnTo>
                    <a:pt x="1805701" y="5127"/>
                  </a:lnTo>
                  <a:lnTo>
                    <a:pt x="1780286" y="0"/>
                  </a:lnTo>
                  <a:close/>
                </a:path>
              </a:pathLst>
            </a:custGeom>
            <a:solidFill>
              <a:srgbClr val="9C1F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1421892" y="3828287"/>
              <a:ext cx="1845945" cy="391795"/>
            </a:xfrm>
            <a:custGeom>
              <a:avLst/>
              <a:gdLst/>
              <a:ahLst/>
              <a:cxnLst/>
              <a:rect l="l" t="t" r="r" b="b"/>
              <a:pathLst>
                <a:path w="1845945" h="391795">
                  <a:moveTo>
                    <a:pt x="0" y="65277"/>
                  </a:moveTo>
                  <a:lnTo>
                    <a:pt x="5127" y="39862"/>
                  </a:lnTo>
                  <a:lnTo>
                    <a:pt x="19113" y="19113"/>
                  </a:lnTo>
                  <a:lnTo>
                    <a:pt x="39862" y="5127"/>
                  </a:lnTo>
                  <a:lnTo>
                    <a:pt x="65277" y="0"/>
                  </a:lnTo>
                  <a:lnTo>
                    <a:pt x="1780286" y="0"/>
                  </a:lnTo>
                  <a:lnTo>
                    <a:pt x="1805701" y="5127"/>
                  </a:lnTo>
                  <a:lnTo>
                    <a:pt x="1826450" y="19113"/>
                  </a:lnTo>
                  <a:lnTo>
                    <a:pt x="1840436" y="39862"/>
                  </a:lnTo>
                  <a:lnTo>
                    <a:pt x="1845564" y="65277"/>
                  </a:lnTo>
                  <a:lnTo>
                    <a:pt x="1845564" y="326389"/>
                  </a:lnTo>
                  <a:lnTo>
                    <a:pt x="1840436" y="351800"/>
                  </a:lnTo>
                  <a:lnTo>
                    <a:pt x="1826450" y="372549"/>
                  </a:lnTo>
                  <a:lnTo>
                    <a:pt x="1805701" y="386538"/>
                  </a:lnTo>
                  <a:lnTo>
                    <a:pt x="1780286" y="391667"/>
                  </a:lnTo>
                  <a:lnTo>
                    <a:pt x="65277" y="391667"/>
                  </a:lnTo>
                  <a:lnTo>
                    <a:pt x="39862" y="386538"/>
                  </a:lnTo>
                  <a:lnTo>
                    <a:pt x="19113" y="372549"/>
                  </a:lnTo>
                  <a:lnTo>
                    <a:pt x="5127" y="351800"/>
                  </a:lnTo>
                  <a:lnTo>
                    <a:pt x="0" y="326389"/>
                  </a:lnTo>
                  <a:lnTo>
                    <a:pt x="0" y="65277"/>
                  </a:lnTo>
                  <a:close/>
                </a:path>
              </a:pathLst>
            </a:custGeom>
            <a:ln w="12192">
              <a:solidFill>
                <a:srgbClr val="0038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/>
          <p:cNvSpPr txBox="1"/>
          <p:nvPr/>
        </p:nvSpPr>
        <p:spPr>
          <a:xfrm>
            <a:off x="2039492" y="3918610"/>
            <a:ext cx="61023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C000"/>
                </a:solidFill>
                <a:latin typeface="Verdana"/>
                <a:cs typeface="Verdana"/>
              </a:rPr>
              <a:t>Str</a:t>
            </a:r>
            <a:r>
              <a:rPr dirty="0" sz="1200" b="1">
                <a:solidFill>
                  <a:srgbClr val="FFC000"/>
                </a:solidFill>
                <a:latin typeface="Verdana"/>
                <a:cs typeface="Verdana"/>
              </a:rPr>
              <a:t>i</a:t>
            </a:r>
            <a:r>
              <a:rPr dirty="0" sz="1200" spc="-10" b="1">
                <a:solidFill>
                  <a:srgbClr val="FFC000"/>
                </a:solidFill>
                <a:latin typeface="Verdana"/>
                <a:cs typeface="Verdana"/>
              </a:rPr>
              <a:t>ke</a:t>
            </a:r>
            <a:r>
              <a:rPr dirty="0" sz="1200" b="1">
                <a:solidFill>
                  <a:srgbClr val="FFC000"/>
                </a:solidFill>
                <a:latin typeface="Verdana"/>
                <a:cs typeface="Verdana"/>
              </a:rPr>
              <a:t>r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1424939" y="4273295"/>
            <a:ext cx="1858010" cy="403860"/>
            <a:chOff x="1424939" y="4273295"/>
            <a:chExt cx="1858010" cy="403860"/>
          </a:xfrm>
        </p:grpSpPr>
        <p:sp>
          <p:nvSpPr>
            <p:cNvPr id="50" name="object 50"/>
            <p:cNvSpPr/>
            <p:nvPr/>
          </p:nvSpPr>
          <p:spPr>
            <a:xfrm>
              <a:off x="1431035" y="4279391"/>
              <a:ext cx="1845945" cy="391795"/>
            </a:xfrm>
            <a:custGeom>
              <a:avLst/>
              <a:gdLst/>
              <a:ahLst/>
              <a:cxnLst/>
              <a:rect l="l" t="t" r="r" b="b"/>
              <a:pathLst>
                <a:path w="1845945" h="391795">
                  <a:moveTo>
                    <a:pt x="1780286" y="0"/>
                  </a:moveTo>
                  <a:lnTo>
                    <a:pt x="65277" y="0"/>
                  </a:lnTo>
                  <a:lnTo>
                    <a:pt x="39862" y="5129"/>
                  </a:lnTo>
                  <a:lnTo>
                    <a:pt x="19113" y="19118"/>
                  </a:lnTo>
                  <a:lnTo>
                    <a:pt x="5127" y="39867"/>
                  </a:lnTo>
                  <a:lnTo>
                    <a:pt x="0" y="65278"/>
                  </a:lnTo>
                  <a:lnTo>
                    <a:pt x="0" y="326390"/>
                  </a:lnTo>
                  <a:lnTo>
                    <a:pt x="5127" y="351800"/>
                  </a:lnTo>
                  <a:lnTo>
                    <a:pt x="19113" y="372549"/>
                  </a:lnTo>
                  <a:lnTo>
                    <a:pt x="39862" y="386538"/>
                  </a:lnTo>
                  <a:lnTo>
                    <a:pt x="65277" y="391668"/>
                  </a:lnTo>
                  <a:lnTo>
                    <a:pt x="1780286" y="391668"/>
                  </a:lnTo>
                  <a:lnTo>
                    <a:pt x="1805701" y="386538"/>
                  </a:lnTo>
                  <a:lnTo>
                    <a:pt x="1826450" y="372549"/>
                  </a:lnTo>
                  <a:lnTo>
                    <a:pt x="1840436" y="351800"/>
                  </a:lnTo>
                  <a:lnTo>
                    <a:pt x="1845564" y="326390"/>
                  </a:lnTo>
                  <a:lnTo>
                    <a:pt x="1845564" y="65278"/>
                  </a:lnTo>
                  <a:lnTo>
                    <a:pt x="1840436" y="39867"/>
                  </a:lnTo>
                  <a:lnTo>
                    <a:pt x="1826450" y="19118"/>
                  </a:lnTo>
                  <a:lnTo>
                    <a:pt x="1805701" y="5129"/>
                  </a:lnTo>
                  <a:lnTo>
                    <a:pt x="1780286" y="0"/>
                  </a:lnTo>
                  <a:close/>
                </a:path>
              </a:pathLst>
            </a:custGeom>
            <a:solidFill>
              <a:srgbClr val="9C1F2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1431035" y="4279391"/>
              <a:ext cx="1845945" cy="391795"/>
            </a:xfrm>
            <a:custGeom>
              <a:avLst/>
              <a:gdLst/>
              <a:ahLst/>
              <a:cxnLst/>
              <a:rect l="l" t="t" r="r" b="b"/>
              <a:pathLst>
                <a:path w="1845945" h="391795">
                  <a:moveTo>
                    <a:pt x="0" y="65278"/>
                  </a:moveTo>
                  <a:lnTo>
                    <a:pt x="5127" y="39867"/>
                  </a:lnTo>
                  <a:lnTo>
                    <a:pt x="19113" y="19118"/>
                  </a:lnTo>
                  <a:lnTo>
                    <a:pt x="39862" y="5129"/>
                  </a:lnTo>
                  <a:lnTo>
                    <a:pt x="65277" y="0"/>
                  </a:lnTo>
                  <a:lnTo>
                    <a:pt x="1780286" y="0"/>
                  </a:lnTo>
                  <a:lnTo>
                    <a:pt x="1805701" y="5129"/>
                  </a:lnTo>
                  <a:lnTo>
                    <a:pt x="1826450" y="19118"/>
                  </a:lnTo>
                  <a:lnTo>
                    <a:pt x="1840436" y="39867"/>
                  </a:lnTo>
                  <a:lnTo>
                    <a:pt x="1845564" y="65278"/>
                  </a:lnTo>
                  <a:lnTo>
                    <a:pt x="1845564" y="326390"/>
                  </a:lnTo>
                  <a:lnTo>
                    <a:pt x="1840436" y="351800"/>
                  </a:lnTo>
                  <a:lnTo>
                    <a:pt x="1826450" y="372549"/>
                  </a:lnTo>
                  <a:lnTo>
                    <a:pt x="1805701" y="386538"/>
                  </a:lnTo>
                  <a:lnTo>
                    <a:pt x="1780286" y="391668"/>
                  </a:lnTo>
                  <a:lnTo>
                    <a:pt x="65277" y="391668"/>
                  </a:lnTo>
                  <a:lnTo>
                    <a:pt x="39862" y="386538"/>
                  </a:lnTo>
                  <a:lnTo>
                    <a:pt x="19113" y="372549"/>
                  </a:lnTo>
                  <a:lnTo>
                    <a:pt x="5127" y="351800"/>
                  </a:lnTo>
                  <a:lnTo>
                    <a:pt x="0" y="326390"/>
                  </a:lnTo>
                  <a:lnTo>
                    <a:pt x="0" y="65278"/>
                  </a:lnTo>
                  <a:close/>
                </a:path>
              </a:pathLst>
            </a:custGeom>
            <a:ln w="12192">
              <a:solidFill>
                <a:srgbClr val="0038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2" name="object 52"/>
          <p:cNvSpPr txBox="1"/>
          <p:nvPr/>
        </p:nvSpPr>
        <p:spPr>
          <a:xfrm>
            <a:off x="2167889" y="4370323"/>
            <a:ext cx="3733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C000"/>
                </a:solidFill>
                <a:latin typeface="Verdana"/>
                <a:cs typeface="Verdana"/>
              </a:rPr>
              <a:t>RFQ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ATOMS 2014</dc:creator>
  <dc:title>PREZENTACJA template A4</dc:title>
  <dcterms:created xsi:type="dcterms:W3CDTF">2022-01-07T11:49:16Z</dcterms:created>
  <dcterms:modified xsi:type="dcterms:W3CDTF">2022-01-07T11:49:16Z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2018-04-09T00:00:00Z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2022-01-07T00:00:00Z</vt:filetime>
  </property>
</Properties>
</file>