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7" r:id="rId5"/>
    <p:sldId id="300" r:id="rId6"/>
    <p:sldId id="308" r:id="rId7"/>
    <p:sldId id="331" r:id="rId8"/>
    <p:sldId id="333" r:id="rId9"/>
    <p:sldId id="307" r:id="rId10"/>
    <p:sldId id="334" r:id="rId11"/>
    <p:sldId id="336" r:id="rId12"/>
    <p:sldId id="337" r:id="rId13"/>
    <p:sldId id="339" r:id="rId14"/>
    <p:sldId id="340" r:id="rId15"/>
    <p:sldId id="341" r:id="rId16"/>
    <p:sldId id="342" r:id="rId17"/>
    <p:sldId id="343" r:id="rId18"/>
    <p:sldId id="344" r:id="rId19"/>
    <p:sldId id="346" r:id="rId20"/>
    <p:sldId id="347" r:id="rId21"/>
    <p:sldId id="348" r:id="rId22"/>
    <p:sldId id="330" r:id="rId23"/>
    <p:sldId id="328" r:id="rId24"/>
    <p:sldId id="258" r:id="rId25"/>
  </p:sldIdLst>
  <p:sldSz cx="9144000" cy="5143500" type="screen16x9"/>
  <p:notesSz cx="6858000" cy="9144000"/>
  <p:defaultTextStyle>
    <a:defPPr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39C1E5C0-8BBA-4B46-88F6-A028D1A0B810}">
          <p14:sldIdLst>
            <p14:sldId id="257"/>
            <p14:sldId id="300"/>
            <p14:sldId id="308"/>
            <p14:sldId id="331"/>
            <p14:sldId id="333"/>
            <p14:sldId id="307"/>
            <p14:sldId id="334"/>
            <p14:sldId id="336"/>
            <p14:sldId id="337"/>
            <p14:sldId id="339"/>
            <p14:sldId id="340"/>
            <p14:sldId id="341"/>
            <p14:sldId id="342"/>
            <p14:sldId id="343"/>
            <p14:sldId id="344"/>
            <p14:sldId id="346"/>
            <p14:sldId id="347"/>
            <p14:sldId id="348"/>
            <p14:sldId id="330"/>
            <p14:sldId id="328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9DEA68-7253-524B-B7ED-D84A80ED135C}" type="datetimeFigureOut">
              <a:rPr lang="pl-PL" smtClean="0"/>
              <a:t>26.01.2021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819C5-210B-4442-9E66-7227A66DCD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84930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29C27-A09B-3E44-9DB8-8913E8D55002}" type="datetimeFigureOut">
              <a:rPr lang="pl-PL" smtClean="0"/>
              <a:t>26.01.2021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593B1A-C82D-994E-B408-6CCFE3DECA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73731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44000" y="2687772"/>
            <a:ext cx="7541112" cy="1102519"/>
          </a:xfrm>
        </p:spPr>
        <p:txBody>
          <a:bodyPr lIns="0" tIns="0" rIns="0" bIns="0" anchor="b" anchorCtr="0">
            <a:normAutofit/>
          </a:bodyPr>
          <a:lstStyle>
            <a:lvl1pPr algn="l">
              <a:defRPr sz="3200" b="1">
                <a:solidFill>
                  <a:srgbClr val="FFFFFF"/>
                </a:solidFill>
                <a:latin typeface="Open Sans Regular"/>
                <a:cs typeface="Open Sans Regular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44000" y="3892070"/>
            <a:ext cx="6400800" cy="58840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 Light"/>
                <a:cs typeface="Open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044000" y="4486735"/>
            <a:ext cx="2895600" cy="2738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>
                <a:solidFill>
                  <a:schemeClr val="bg1"/>
                </a:solidFill>
                <a:latin typeface="Open Sans Light"/>
                <a:cs typeface="Open Sans Light"/>
              </a:defRPr>
            </a:lvl1pPr>
          </a:lstStyle>
          <a:p>
            <a:r>
              <a:rPr lang="pl-PL" dirty="0"/>
              <a:t>1 lutego 2019, Warszawa</a:t>
            </a:r>
          </a:p>
        </p:txBody>
      </p:sp>
      <p:pic>
        <p:nvPicPr>
          <p:cNvPr id="9" name="Obraz 8" descr="logoSGH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41" y="473241"/>
            <a:ext cx="900363" cy="90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64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foto-ogoln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6" name="Obraz 5" descr="SGH_piramida-ogoln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044000" y="4486735"/>
            <a:ext cx="2895600" cy="2738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>
                <a:solidFill>
                  <a:schemeClr val="bg1"/>
                </a:solidFill>
                <a:latin typeface="Open Sans Light"/>
                <a:cs typeface="Open Sans Light"/>
              </a:defRPr>
            </a:lvl1pPr>
          </a:lstStyle>
          <a:p>
            <a:r>
              <a:rPr lang="pl-PL" dirty="0"/>
              <a:t>1 lutego 2019, Warszawa</a:t>
            </a:r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41" y="473241"/>
            <a:ext cx="900363" cy="900363"/>
          </a:xfrm>
          <a:prstGeom prst="rect">
            <a:avLst/>
          </a:prstGeom>
        </p:spPr>
      </p:pic>
      <p:sp>
        <p:nvSpPr>
          <p:cNvPr id="10" name="Tytuł 1"/>
          <p:cNvSpPr>
            <a:spLocks noGrp="1"/>
          </p:cNvSpPr>
          <p:nvPr>
            <p:ph type="ctrTitle"/>
          </p:nvPr>
        </p:nvSpPr>
        <p:spPr>
          <a:xfrm>
            <a:off x="1044000" y="2687772"/>
            <a:ext cx="7541112" cy="1102519"/>
          </a:xfrm>
        </p:spPr>
        <p:txBody>
          <a:bodyPr lIns="0" tIns="0" rIns="0" bIns="0" anchor="b" anchorCtr="0">
            <a:normAutofit/>
          </a:bodyPr>
          <a:lstStyle>
            <a:lvl1pPr algn="l">
              <a:defRPr sz="3200" b="1">
                <a:solidFill>
                  <a:srgbClr val="FFFFFF"/>
                </a:solidFill>
                <a:latin typeface="Open Sans Regular"/>
                <a:cs typeface="Open Sans Regular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11" name="Podtytuł 2"/>
          <p:cNvSpPr>
            <a:spLocks noGrp="1"/>
          </p:cNvSpPr>
          <p:nvPr>
            <p:ph type="subTitle" idx="1"/>
          </p:nvPr>
        </p:nvSpPr>
        <p:spPr>
          <a:xfrm>
            <a:off x="1044000" y="3892070"/>
            <a:ext cx="6400800" cy="58840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 Light"/>
                <a:cs typeface="Open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3493182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ajd tytułow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>
            <a:spLocks noGrp="1"/>
          </p:cNvSpPr>
          <p:nvPr>
            <p:ph type="ctrTitle"/>
          </p:nvPr>
        </p:nvSpPr>
        <p:spPr>
          <a:xfrm>
            <a:off x="1044000" y="3181996"/>
            <a:ext cx="7541112" cy="1102519"/>
          </a:xfrm>
        </p:spPr>
        <p:txBody>
          <a:bodyPr lIns="0" tIns="0" rIns="0" bIns="0" anchor="b" anchorCtr="0">
            <a:normAutofit/>
          </a:bodyPr>
          <a:lstStyle>
            <a:lvl1pPr algn="l">
              <a:defRPr sz="3200" b="1">
                <a:solidFill>
                  <a:srgbClr val="FFFFFF"/>
                </a:solidFill>
                <a:latin typeface="Open Sans Regular"/>
                <a:cs typeface="Open Sans Regular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</p:spTree>
    <p:extLst>
      <p:ext uri="{BB962C8B-B14F-4D97-AF65-F5344CB8AC3E}">
        <p14:creationId xmlns:p14="http://schemas.microsoft.com/office/powerpoint/2010/main" val="1087604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918000" y="1187302"/>
            <a:ext cx="3577800" cy="3145745"/>
          </a:xfrm>
        </p:spPr>
        <p:txBody>
          <a:bodyPr>
            <a:norm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20624" y="1187302"/>
            <a:ext cx="3766176" cy="3145745"/>
          </a:xfrm>
        </p:spPr>
        <p:txBody>
          <a:bodyPr>
            <a:norm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770058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917999" y="1187302"/>
            <a:ext cx="7773417" cy="3145745"/>
          </a:xfrm>
        </p:spPr>
        <p:txBody>
          <a:bodyPr>
            <a:norm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1077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>
          <a:xfrm>
            <a:off x="917575" y="1238250"/>
            <a:ext cx="2273300" cy="300038"/>
          </a:xfrm>
        </p:spPr>
        <p:txBody>
          <a:bodyPr anchor="t" anchorCtr="0">
            <a:noAutofit/>
          </a:bodyPr>
          <a:lstStyle>
            <a:lvl1pPr marL="0" indent="0">
              <a:buNone/>
              <a:defRPr sz="1100">
                <a:solidFill>
                  <a:srgbClr val="00748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TYTUŁ ZDJĘCIA</a:t>
            </a:r>
          </a:p>
        </p:txBody>
      </p:sp>
      <p:sp>
        <p:nvSpPr>
          <p:cNvPr id="9" name="Symbol zastępczy obrazu 8"/>
          <p:cNvSpPr>
            <a:spLocks noGrp="1"/>
          </p:cNvSpPr>
          <p:nvPr>
            <p:ph type="pic" sz="quarter" idx="11"/>
          </p:nvPr>
        </p:nvSpPr>
        <p:spPr>
          <a:xfrm>
            <a:off x="917575" y="1538288"/>
            <a:ext cx="2273300" cy="2066925"/>
          </a:xfrm>
        </p:spPr>
        <p:txBody>
          <a:bodyPr/>
          <a:lstStyle/>
          <a:p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12"/>
          </p:nvPr>
        </p:nvSpPr>
        <p:spPr>
          <a:xfrm>
            <a:off x="917575" y="3682872"/>
            <a:ext cx="2273300" cy="611188"/>
          </a:xfrm>
        </p:spPr>
        <p:txBody>
          <a:bodyPr>
            <a:no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2" name="Symbol zastępczy tekstu 6"/>
          <p:cNvSpPr>
            <a:spLocks noGrp="1"/>
          </p:cNvSpPr>
          <p:nvPr>
            <p:ph type="body" sz="quarter" idx="13" hasCustomPrompt="1"/>
          </p:nvPr>
        </p:nvSpPr>
        <p:spPr>
          <a:xfrm>
            <a:off x="3661120" y="1238250"/>
            <a:ext cx="2273300" cy="300038"/>
          </a:xfrm>
        </p:spPr>
        <p:txBody>
          <a:bodyPr anchor="t" anchorCtr="0">
            <a:noAutofit/>
          </a:bodyPr>
          <a:lstStyle>
            <a:lvl1pPr marL="0" indent="0">
              <a:buNone/>
              <a:defRPr sz="1100">
                <a:solidFill>
                  <a:srgbClr val="00748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TYTUŁ ZDJĘCIA</a:t>
            </a:r>
          </a:p>
        </p:txBody>
      </p:sp>
      <p:sp>
        <p:nvSpPr>
          <p:cNvPr id="13" name="Symbol zastępczy obrazu 8"/>
          <p:cNvSpPr>
            <a:spLocks noGrp="1"/>
          </p:cNvSpPr>
          <p:nvPr>
            <p:ph type="pic" sz="quarter" idx="14"/>
          </p:nvPr>
        </p:nvSpPr>
        <p:spPr>
          <a:xfrm>
            <a:off x="3661120" y="1538288"/>
            <a:ext cx="2273300" cy="2066925"/>
          </a:xfrm>
        </p:spPr>
        <p:txBody>
          <a:bodyPr/>
          <a:lstStyle/>
          <a:p>
            <a:endParaRPr lang="pl-PL"/>
          </a:p>
        </p:txBody>
      </p:sp>
      <p:sp>
        <p:nvSpPr>
          <p:cNvPr id="14" name="Symbol zastępczy zawartości 10"/>
          <p:cNvSpPr>
            <a:spLocks noGrp="1"/>
          </p:cNvSpPr>
          <p:nvPr>
            <p:ph sz="quarter" idx="15"/>
          </p:nvPr>
        </p:nvSpPr>
        <p:spPr>
          <a:xfrm>
            <a:off x="3661120" y="3682872"/>
            <a:ext cx="2273300" cy="611188"/>
          </a:xfrm>
        </p:spPr>
        <p:txBody>
          <a:bodyPr>
            <a:no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5" name="Symbol zastępczy tekstu 6"/>
          <p:cNvSpPr>
            <a:spLocks noGrp="1"/>
          </p:cNvSpPr>
          <p:nvPr>
            <p:ph type="body" sz="quarter" idx="16" hasCustomPrompt="1"/>
          </p:nvPr>
        </p:nvSpPr>
        <p:spPr>
          <a:xfrm>
            <a:off x="6404391" y="1238250"/>
            <a:ext cx="2273300" cy="300038"/>
          </a:xfrm>
        </p:spPr>
        <p:txBody>
          <a:bodyPr anchor="t" anchorCtr="0">
            <a:noAutofit/>
          </a:bodyPr>
          <a:lstStyle>
            <a:lvl1pPr marL="0" indent="0">
              <a:buNone/>
              <a:defRPr sz="1100">
                <a:solidFill>
                  <a:srgbClr val="00748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TYTUŁ ZDJĘCIA</a:t>
            </a:r>
          </a:p>
        </p:txBody>
      </p:sp>
      <p:sp>
        <p:nvSpPr>
          <p:cNvPr id="16" name="Symbol zastępczy obrazu 8"/>
          <p:cNvSpPr>
            <a:spLocks noGrp="1"/>
          </p:cNvSpPr>
          <p:nvPr>
            <p:ph type="pic" sz="quarter" idx="17"/>
          </p:nvPr>
        </p:nvSpPr>
        <p:spPr>
          <a:xfrm>
            <a:off x="6404391" y="1538288"/>
            <a:ext cx="2273300" cy="2066925"/>
          </a:xfrm>
        </p:spPr>
        <p:txBody>
          <a:bodyPr/>
          <a:lstStyle/>
          <a:p>
            <a:endParaRPr lang="pl-PL"/>
          </a:p>
        </p:txBody>
      </p:sp>
      <p:sp>
        <p:nvSpPr>
          <p:cNvPr id="17" name="Symbol zastępczy zawartości 10"/>
          <p:cNvSpPr>
            <a:spLocks noGrp="1"/>
          </p:cNvSpPr>
          <p:nvPr>
            <p:ph sz="quarter" idx="18"/>
          </p:nvPr>
        </p:nvSpPr>
        <p:spPr>
          <a:xfrm>
            <a:off x="6404391" y="3682872"/>
            <a:ext cx="2273300" cy="611188"/>
          </a:xfrm>
        </p:spPr>
        <p:txBody>
          <a:bodyPr>
            <a:no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1077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8" name="Symbol zastępczy obrazu 7"/>
          <p:cNvSpPr>
            <a:spLocks noGrp="1"/>
          </p:cNvSpPr>
          <p:nvPr>
            <p:ph type="pic" sz="quarter" idx="10"/>
          </p:nvPr>
        </p:nvSpPr>
        <p:spPr>
          <a:xfrm>
            <a:off x="0" y="1270000"/>
            <a:ext cx="4135438" cy="2840038"/>
          </a:xfrm>
        </p:spPr>
        <p:txBody>
          <a:bodyPr/>
          <a:lstStyle/>
          <a:p>
            <a:endParaRPr lang="pl-PL"/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quarter" idx="11"/>
          </p:nvPr>
        </p:nvSpPr>
        <p:spPr>
          <a:xfrm>
            <a:off x="4562475" y="1270000"/>
            <a:ext cx="4129088" cy="284003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056834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918000" y="387895"/>
            <a:ext cx="7773417" cy="67533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18000" y="1043751"/>
            <a:ext cx="7768800" cy="33944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8" name="PoleTekstowe 7"/>
          <p:cNvSpPr txBox="1"/>
          <p:nvPr userDrawn="1"/>
        </p:nvSpPr>
        <p:spPr>
          <a:xfrm>
            <a:off x="7896328" y="4586443"/>
            <a:ext cx="795089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pl-PL" sz="800" dirty="0" err="1">
                <a:solidFill>
                  <a:srgbClr val="007481"/>
                </a:solidFill>
                <a:latin typeface="Open Sans Regular"/>
                <a:cs typeface="Open Sans Regular"/>
              </a:rPr>
              <a:t>www.sgh.waw.pl</a:t>
            </a:r>
            <a:endParaRPr lang="pl-PL" sz="800" dirty="0">
              <a:solidFill>
                <a:srgbClr val="007481"/>
              </a:solidFill>
              <a:latin typeface="Open Sans Regular"/>
              <a:cs typeface="Open Sans Regular"/>
            </a:endParaRPr>
          </a:p>
        </p:txBody>
      </p:sp>
      <p:pic>
        <p:nvPicPr>
          <p:cNvPr id="9" name="Obraz 8" descr="SGH_male-logo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63" y="4601068"/>
            <a:ext cx="395520" cy="16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1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2" r:id="rId4"/>
    <p:sldLayoutId id="2147483662" r:id="rId5"/>
    <p:sldLayoutId id="2147483663" r:id="rId6"/>
    <p:sldLayoutId id="2147483654" r:id="rId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chemeClr val="tx2"/>
          </a:solidFill>
          <a:latin typeface="Open Sans Regular"/>
          <a:ea typeface="+mj-ea"/>
          <a:cs typeface="Open Sans Regular"/>
        </a:defRPr>
      </a:lvl1pPr>
    </p:titleStyle>
    <p:bodyStyle>
      <a:lvl1pPr marL="216000" indent="-216000" algn="l" defTabSz="457200" rtl="0" eaLnBrk="1" latinLnBrk="0" hangingPunct="1">
        <a:lnSpc>
          <a:spcPct val="112000"/>
        </a:lnSpc>
        <a:spcBef>
          <a:spcPts val="0"/>
        </a:spcBef>
        <a:buClr>
          <a:schemeClr val="tx2"/>
        </a:buClr>
        <a:buFont typeface="Arial"/>
        <a:buChar char="•"/>
        <a:defRPr sz="1700" kern="1200">
          <a:solidFill>
            <a:schemeClr val="tx1"/>
          </a:solidFill>
          <a:latin typeface="Open Sans Light"/>
          <a:ea typeface="+mn-ea"/>
          <a:cs typeface="Open Sans Light"/>
        </a:defRPr>
      </a:lvl1pPr>
      <a:lvl2pPr marL="742950" indent="-285750" algn="l" defTabSz="457200" rtl="0" eaLnBrk="1" latinLnBrk="0" hangingPunct="1">
        <a:lnSpc>
          <a:spcPct val="112000"/>
        </a:lnSpc>
        <a:spcBef>
          <a:spcPts val="0"/>
        </a:spcBef>
        <a:buFont typeface="Arial"/>
        <a:buChar char="–"/>
        <a:defRPr sz="1700" kern="1200">
          <a:solidFill>
            <a:schemeClr val="tx1"/>
          </a:solidFill>
          <a:latin typeface="Open Sans Light"/>
          <a:ea typeface="+mn-ea"/>
          <a:cs typeface="Open Sans Light"/>
        </a:defRPr>
      </a:lvl2pPr>
      <a:lvl3pPr marL="1143000" indent="-228600" algn="l" defTabSz="457200" rtl="0" eaLnBrk="1" latinLnBrk="0" hangingPunct="1">
        <a:lnSpc>
          <a:spcPct val="112000"/>
        </a:lnSpc>
        <a:spcBef>
          <a:spcPts val="0"/>
        </a:spcBef>
        <a:buFont typeface="Arial"/>
        <a:buChar char="•"/>
        <a:defRPr sz="1700" kern="1200">
          <a:solidFill>
            <a:schemeClr val="tx1"/>
          </a:solidFill>
          <a:latin typeface="Open Sans Light"/>
          <a:ea typeface="+mn-ea"/>
          <a:cs typeface="Open Sans Light"/>
        </a:defRPr>
      </a:lvl3pPr>
      <a:lvl4pPr marL="1600200" indent="-228600" algn="l" defTabSz="457200" rtl="0" eaLnBrk="1" latinLnBrk="0" hangingPunct="1">
        <a:lnSpc>
          <a:spcPct val="112000"/>
        </a:lnSpc>
        <a:spcBef>
          <a:spcPts val="0"/>
        </a:spcBef>
        <a:buFont typeface="Arial"/>
        <a:buChar char="–"/>
        <a:defRPr sz="1700" kern="1200">
          <a:solidFill>
            <a:schemeClr val="tx1"/>
          </a:solidFill>
          <a:latin typeface="Open Sans Light"/>
          <a:ea typeface="+mn-ea"/>
          <a:cs typeface="Open Sans Light"/>
        </a:defRPr>
      </a:lvl4pPr>
      <a:lvl5pPr marL="2057400" indent="-228600" algn="l" defTabSz="457200" rtl="0" eaLnBrk="1" latinLnBrk="0" hangingPunct="1">
        <a:lnSpc>
          <a:spcPct val="112000"/>
        </a:lnSpc>
        <a:spcBef>
          <a:spcPts val="0"/>
        </a:spcBef>
        <a:buFont typeface="Arial"/>
        <a:buChar char="»"/>
        <a:defRPr sz="1700" kern="1200">
          <a:solidFill>
            <a:schemeClr val="tx1"/>
          </a:solidFill>
          <a:latin typeface="Open Sans Light"/>
          <a:ea typeface="+mn-ea"/>
          <a:cs typeface="Open Sans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230521" y="2571750"/>
            <a:ext cx="5455665" cy="1538870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Jak kryzys pandemiczny wpływa na funkcjonowanie przedsiębiorstw z sektora MŚP?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284310" y="4343771"/>
            <a:ext cx="3104349" cy="588409"/>
          </a:xfrm>
        </p:spPr>
        <p:txBody>
          <a:bodyPr>
            <a:normAutofit fontScale="55000" lnSpcReduction="20000"/>
          </a:bodyPr>
          <a:lstStyle/>
          <a:p>
            <a:r>
              <a:rPr lang="pl-PL" dirty="0"/>
              <a:t>dr Sabina Klimek, prof. Jan Klimek </a:t>
            </a:r>
          </a:p>
          <a:p>
            <a:r>
              <a:rPr lang="pl-PL" dirty="0"/>
              <a:t>Szkoła Główna Handlowa w Warszawie </a:t>
            </a:r>
          </a:p>
          <a:p>
            <a:r>
              <a:rPr lang="pl-PL" dirty="0"/>
              <a:t>Warszawa 2021 </a:t>
            </a:r>
          </a:p>
        </p:txBody>
      </p:sp>
    </p:spTree>
    <p:extLst>
      <p:ext uri="{BB962C8B-B14F-4D97-AF65-F5344CB8AC3E}">
        <p14:creationId xmlns:p14="http://schemas.microsoft.com/office/powerpoint/2010/main" val="361042012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ykres odpowiedzi z Formularzy. Tytuł pytania: Rząd udziela firmom w Polsce odpowiedniego wsparcia. Liczba odpowiedzi: 96 odpowiedzi.">
            <a:extLst>
              <a:ext uri="{FF2B5EF4-FFF2-40B4-BE49-F238E27FC236}">
                <a16:creationId xmlns:a16="http://schemas.microsoft.com/office/drawing/2014/main" id="{0FBD1336-9A74-4A9A-885C-C81FF9335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19" y="639533"/>
            <a:ext cx="8129708" cy="3864434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81766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ykres odpowiedzi z Formularzy. Tytuł pytania: Rząd poświęca przedsiębiorczości w Polsce wystarczającą uwagę i zaangażowanie. Liczba odpowiedzi: 96 odpowiedzi.">
            <a:extLst>
              <a:ext uri="{FF2B5EF4-FFF2-40B4-BE49-F238E27FC236}">
                <a16:creationId xmlns:a16="http://schemas.microsoft.com/office/drawing/2014/main" id="{A7FC717D-ABEA-45A9-BBD2-9467E8E32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58" y="537125"/>
            <a:ext cx="8237284" cy="391557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80779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ykres odpowiedzi z Formularzy. Tytuł pytania: Ułatwienia wprowadzane przez rządzących dotyczące prowadzenia działalności gospodarczej są wystarczające. Liczba odpowiedzi: 96 odpowiedzi.">
            <a:extLst>
              <a:ext uri="{FF2B5EF4-FFF2-40B4-BE49-F238E27FC236}">
                <a16:creationId xmlns:a16="http://schemas.microsoft.com/office/drawing/2014/main" id="{167AA614-9714-437D-BB40-0473CF0BA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81" y="424155"/>
            <a:ext cx="8452437" cy="429518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97228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ykres odpowiedzi z Formularzy. Tytuł pytania: Na bieżąco usuwane są przeszkody i problemy wpływające na przedsiębiorczość w Polsce. Liczba odpowiedzi: 96 odpowiedzi.">
            <a:extLst>
              <a:ext uri="{FF2B5EF4-FFF2-40B4-BE49-F238E27FC236}">
                <a16:creationId xmlns:a16="http://schemas.microsoft.com/office/drawing/2014/main" id="{CAE83210-7341-4F51-9767-9EFE381F9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93" y="577190"/>
            <a:ext cx="8392013" cy="39891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38428583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Wykres odpowiedzi z Formularzy. Tytuł pytania: Rząd na poziomie narodowym wspiera przedsiębiorczość w Polsce. Liczba odpowiedzi: 96 odpowiedzi.">
            <a:extLst>
              <a:ext uri="{FF2B5EF4-FFF2-40B4-BE49-F238E27FC236}">
                <a16:creationId xmlns:a16="http://schemas.microsoft.com/office/drawing/2014/main" id="{E2850C11-CF5F-43C7-8B8A-86DEECC57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93" y="559829"/>
            <a:ext cx="8020213" cy="3812386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36833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Wykres odpowiedzi z Formularzy. Tytuł pytania: Rząd na poziomie lokalnym wspiera przedsiębiorczość w Polsce. Liczba odpowiedzi: 96 odpowiedzi.">
            <a:extLst>
              <a:ext uri="{FF2B5EF4-FFF2-40B4-BE49-F238E27FC236}">
                <a16:creationId xmlns:a16="http://schemas.microsoft.com/office/drawing/2014/main" id="{9710AF7A-FF99-47AD-95E9-127565400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21" y="544460"/>
            <a:ext cx="8246525" cy="3919963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98802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Wykres odpowiedzi z Formularzy. Tytuł pytania: Najważniejsze dla mnie w prowadzeniu firmy jest: (można wybrać więcej niż 1 odpowiedź). Liczba odpowiedzi: 96 odpowiedzi.">
            <a:extLst>
              <a:ext uri="{FF2B5EF4-FFF2-40B4-BE49-F238E27FC236}">
                <a16:creationId xmlns:a16="http://schemas.microsoft.com/office/drawing/2014/main" id="{B18A1F5D-AE63-4FC4-9F01-C8929C34F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9" y="436884"/>
            <a:ext cx="8537498" cy="4058276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0269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Wykres odpowiedzi z Formularzy. Tytuł pytania: Przyszłością przedsiębiorczości w Polsce powinno być:. Liczba odpowiedzi: 96 odpowiedzi.">
            <a:extLst>
              <a:ext uri="{FF2B5EF4-FFF2-40B4-BE49-F238E27FC236}">
                <a16:creationId xmlns:a16="http://schemas.microsoft.com/office/drawing/2014/main" id="{096E10CD-0A3D-4BA8-AC7C-1921A37B0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60" y="378132"/>
            <a:ext cx="8190279" cy="4341132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80491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E0CA08-9A98-448E-AA19-427087FAB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Problemy MŚP w trakcie pandemii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6D5CBE-8A2F-4E38-BE07-600BFF3A6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8000" y="1187302"/>
            <a:ext cx="7311600" cy="3145745"/>
          </a:xfrm>
        </p:spPr>
        <p:txBody>
          <a:bodyPr>
            <a:normAutofit fontScale="85000" lnSpcReduction="10000"/>
          </a:bodyPr>
          <a:lstStyle/>
          <a:p>
            <a:r>
              <a:rPr lang="pl-PL" b="1" dirty="0">
                <a:solidFill>
                  <a:schemeClr val="tx2"/>
                </a:solidFill>
              </a:rPr>
              <a:t>Obciążenia podatkowe i prawne </a:t>
            </a:r>
          </a:p>
          <a:p>
            <a:pPr marL="0" indent="0">
              <a:buNone/>
            </a:pPr>
            <a:r>
              <a:rPr lang="pl-P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Firmy funkcjonują przy ogromnym obciążeniu, a część branż walczy o utrzymanie się na rynku. W takiej sytuacji przedsiębiorcy, nie powinni dodatkowo mierzyć się z nowymi ciężarami administracyjnymi, czy podatkami, bo tego nie udźwigną.</a:t>
            </a:r>
            <a:endParaRPr lang="pl-PL" dirty="0"/>
          </a:p>
          <a:p>
            <a:r>
              <a:rPr lang="pl-PL" b="1" dirty="0">
                <a:solidFill>
                  <a:schemeClr val="tx2"/>
                </a:solidFill>
              </a:rPr>
              <a:t>Koszty pracy </a:t>
            </a:r>
          </a:p>
          <a:p>
            <a:pPr marL="0" indent="0">
              <a:buNone/>
            </a:pPr>
            <a:r>
              <a:rPr lang="pl-PL" sz="1800" dirty="0">
                <a:ea typeface="Calibri" panose="020F0502020204030204" pitchFamily="34" charset="0"/>
              </a:rPr>
              <a:t>W</a:t>
            </a:r>
            <a:r>
              <a:rPr lang="pl-PL" sz="1800" dirty="0">
                <a:effectLst/>
                <a:ea typeface="Calibri" panose="020F0502020204030204" pitchFamily="34" charset="0"/>
              </a:rPr>
              <a:t>zrost minimalnego wynagrodzenia będzie kolejnym poważnym obciążeniem dla małych firm rzemieślniczych i rodzinnych przedsiębiorstw. Może to doprowadzić do zwolnień pracowników. Przedsiębiorcy mają problem </a:t>
            </a:r>
            <a:br>
              <a:rPr lang="pl-PL" sz="1800" dirty="0">
                <a:effectLst/>
                <a:ea typeface="Calibri" panose="020F0502020204030204" pitchFamily="34" charset="0"/>
              </a:rPr>
            </a:br>
            <a:r>
              <a:rPr lang="pl-PL" sz="1800" dirty="0">
                <a:effectLst/>
                <a:ea typeface="Calibri" panose="020F0502020204030204" pitchFamily="34" charset="0"/>
              </a:rPr>
              <a:t>z utrzymaniem personelu zatrudnionego na umowy o pracę na czas nieokreślony. </a:t>
            </a:r>
            <a:endParaRPr lang="pl-PL" dirty="0"/>
          </a:p>
          <a:p>
            <a:r>
              <a:rPr lang="pl-PL" b="1" dirty="0">
                <a:solidFill>
                  <a:schemeClr val="tx2"/>
                </a:solidFill>
              </a:rPr>
              <a:t>Ograniczenia inwestycji </a:t>
            </a:r>
          </a:p>
          <a:p>
            <a:pPr marL="0" indent="0">
              <a:buNone/>
            </a:pPr>
            <a:r>
              <a:rPr lang="pl-PL" sz="1800" dirty="0">
                <a:effectLst/>
                <a:ea typeface="Calibri" panose="020F0502020204030204" pitchFamily="34" charset="0"/>
              </a:rPr>
              <a:t>wydatki sztywne budżetu – takie jak 500+, trzynasta, niebawem również czternasta emerytura – nie pozwalają na szybkie reagowanie na sytuację gospodarczą. Inwestycje samorządów mogą być hamowane nowymi obciążeniami na nich nakładanymi.</a:t>
            </a:r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6622872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0485CE-A7B0-4742-830B-FC7F9CD85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Rekomendacje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15672DB-2FFE-4A2D-965A-FCDB0B8B3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5045" y="922084"/>
            <a:ext cx="8376371" cy="34109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pl-PL" sz="5600" b="1" dirty="0">
              <a:solidFill>
                <a:srgbClr val="4F81BD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64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Potrzeba efektywnego dialogu z rządem. </a:t>
            </a:r>
          </a:p>
          <a:p>
            <a:pPr marL="0" indent="0">
              <a:buNone/>
            </a:pPr>
            <a:endParaRPr lang="pl-PL" sz="6400" b="1" dirty="0">
              <a:solidFill>
                <a:srgbClr val="4F81BD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64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Automatyzacja, innowacyjność, cyfryzacja. </a:t>
            </a:r>
            <a:r>
              <a:rPr lang="pl-PL" sz="4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l-PL" sz="4800" dirty="0">
                <a:effectLst/>
                <a:ea typeface="Calibri" panose="020F0502020204030204" pitchFamily="34" charset="0"/>
              </a:rPr>
              <a:t>Poziom robotyzacji w polskich przedsiębiorstwach jest wciąż na niezadowalającym poziomie. Żeby </a:t>
            </a:r>
            <a:r>
              <a:rPr lang="pl-PL" sz="4800" spc="-10" dirty="0">
                <a:effectLst/>
                <a:ea typeface="Calibri" panose="020F0502020204030204" pitchFamily="34" charset="0"/>
              </a:rPr>
              <a:t>Polska mogła przejść na poziom gospodarki 4.0, potrzebujemy systemowych rozwiązań)</a:t>
            </a:r>
          </a:p>
          <a:p>
            <a:endParaRPr lang="pl-PL" sz="4800" b="1" spc="-10" dirty="0">
              <a:effectLst/>
              <a:ea typeface="Calibri" panose="020F0502020204030204" pitchFamily="34" charset="0"/>
            </a:endParaRPr>
          </a:p>
          <a:p>
            <a:r>
              <a:rPr lang="pl-PL" sz="64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Szkolenie młodych i edukacja </a:t>
            </a:r>
            <a:r>
              <a:rPr lang="pl-PL" sz="4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l-PL" sz="4800" dirty="0">
                <a:effectLst/>
                <a:ea typeface="Calibri" panose="020F0502020204030204" pitchFamily="34" charset="0"/>
              </a:rPr>
              <a:t>Z pewnością skuteczna edukacja zawodowa może odegrać istotną rolę w tworzeniu lepszych perspektyw na rynku pracy dla młodych ludzi. Kluczowymi czynnikami sukcesu są efektywne zajęcia praktyczne w miejscu pracy oraz rola partnerów społecznych w procesie definiowania i organizowania programów nauczania.)</a:t>
            </a:r>
          </a:p>
          <a:p>
            <a:endParaRPr lang="pl-PL" sz="4800" dirty="0">
              <a:effectLst/>
              <a:ea typeface="Calibri" panose="020F0502020204030204" pitchFamily="34" charset="0"/>
            </a:endParaRPr>
          </a:p>
          <a:p>
            <a:r>
              <a:rPr lang="pl-PL" sz="64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Sukcesja </a:t>
            </a:r>
            <a:r>
              <a:rPr lang="pl-PL" sz="5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pl-PL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ajważniejsze rozwiązania dotyczące wsparcia firm rodzinnych w unijnych krajach, </a:t>
            </a:r>
            <a:r>
              <a:rPr lang="pl-PL" sz="4800" spc="-1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związane są z następującymi obszarami: z kwestiami podatkowymi – ulgi podatkowe związane</a:t>
            </a:r>
            <a:r>
              <a:rPr lang="pl-PL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z przekazaniem firmy, dziedziczeniem, czy też przejściem właściciela na emeryturę; ze sprawami legislacyjnymi związanymi z rozpoznaniem firm rodzinnych, jako odrębnych jednostek, które powinny być odpowiednio sklasyfikowane; z rozwiązaniami pomocowymi dotyczącymi sukcesji, przekazywania firmy (rządowe wsparcie i szkolenia w tym zakresie) oraz kwestie związane z finansowaniem, wsparciem inwestorskim dla firm rodzinnych.</a:t>
            </a:r>
          </a:p>
          <a:p>
            <a:pPr marL="342900" indent="-342900">
              <a:lnSpc>
                <a:spcPct val="150000"/>
              </a:lnSpc>
              <a:spcBef>
                <a:spcPts val="1000"/>
              </a:spcBef>
              <a:buFont typeface="Symbol" panose="05050102010706020507" pitchFamily="18" charset="2"/>
              <a:buChar char=""/>
            </a:pPr>
            <a:endParaRPr lang="pl-PL" sz="2400" b="1" dirty="0">
              <a:solidFill>
                <a:srgbClr val="4F81BD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2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0422242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D34B34-0113-4CEF-8B2D-E670685CF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000" y="387895"/>
            <a:ext cx="7773417" cy="675334"/>
          </a:xfrm>
        </p:spPr>
        <p:txBody>
          <a:bodyPr anchor="t">
            <a:normAutofit/>
          </a:bodyPr>
          <a:lstStyle/>
          <a:p>
            <a:r>
              <a:rPr lang="pl-PL" dirty="0"/>
              <a:t>Zagadnienia do dyskusji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B28AEED-7AF1-4A79-B43A-FFE9C942D8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20624" y="1187302"/>
            <a:ext cx="3766176" cy="3145745"/>
          </a:xfrm>
        </p:spPr>
        <p:txBody>
          <a:bodyPr>
            <a:normAutofit/>
          </a:bodyPr>
          <a:lstStyle/>
          <a:p>
            <a:pPr>
              <a:lnSpc>
                <a:spcPct val="106000"/>
              </a:lnSpc>
            </a:pPr>
            <a:r>
              <a:rPr lang="pl-PL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1. Jakie będą skutki kryzysu pandemicznego dla przedsiębiorstw sektora MŚP?</a:t>
            </a:r>
            <a:endParaRPr lang="pl-PL" sz="1800" dirty="0">
              <a:effectLst/>
              <a:ea typeface="Calibri" panose="020F0502020204030204" pitchFamily="34" charset="0"/>
            </a:endParaRPr>
          </a:p>
          <a:p>
            <a:pPr>
              <a:lnSpc>
                <a:spcPct val="106000"/>
              </a:lnSpc>
            </a:pPr>
            <a:r>
              <a:rPr lang="pl-PL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2. Jaka jest i będzie skala bankructw przedsiębiorstw w tym sektorze? Które branże obronią się, a które nie?</a:t>
            </a:r>
            <a:endParaRPr lang="pl-PL" sz="1800" dirty="0">
              <a:effectLst/>
              <a:ea typeface="Calibri" panose="020F0502020204030204" pitchFamily="34" charset="0"/>
            </a:endParaRPr>
          </a:p>
          <a:p>
            <a:pPr>
              <a:lnSpc>
                <a:spcPct val="106000"/>
              </a:lnSpc>
            </a:pPr>
            <a:r>
              <a:rPr lang="pl-PL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3. Czy przedsiębiorstwa sektora MŚP są dyskryminowane w przydzielaniu pomocy państwa?</a:t>
            </a:r>
            <a:endParaRPr lang="pl-PL" sz="18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8" name="Symbol zastępczy zawartości 7" descr="Inżynier programujący robota w pomieszczeniu badań robotycznych">
            <a:extLst>
              <a:ext uri="{FF2B5EF4-FFF2-40B4-BE49-F238E27FC236}">
                <a16:creationId xmlns:a16="http://schemas.microsoft.com/office/drawing/2014/main" id="{50555021-3646-4F5C-9744-F4F6005FAE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2226" y="1337022"/>
            <a:ext cx="4218911" cy="2812356"/>
          </a:xfrm>
        </p:spPr>
      </p:pic>
    </p:spTree>
    <p:extLst>
      <p:ext uri="{BB962C8B-B14F-4D97-AF65-F5344CB8AC3E}">
        <p14:creationId xmlns:p14="http://schemas.microsoft.com/office/powerpoint/2010/main" val="112700249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FA5B27-FC16-4E9F-8E06-D5A075136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dalej?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555B43-46F2-4B00-88DD-139768AD7A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sz="1800" dirty="0">
                <a:ea typeface="Calibri" panose="020F0502020204030204" pitchFamily="34" charset="0"/>
              </a:rPr>
              <a:t>K</a:t>
            </a:r>
            <a:r>
              <a:rPr lang="pl-PL" sz="1800" dirty="0">
                <a:effectLst/>
                <a:ea typeface="Calibri" panose="020F0502020204030204" pitchFamily="34" charset="0"/>
              </a:rPr>
              <a:t>ryzys gospodarczy w Polsce powoduje konieczność wprowadzania </a:t>
            </a:r>
            <a:br>
              <a:rPr lang="pl-PL" sz="1800" dirty="0">
                <a:effectLst/>
                <a:ea typeface="Calibri" panose="020F0502020204030204" pitchFamily="34" charset="0"/>
              </a:rPr>
            </a:br>
            <a:r>
              <a:rPr lang="pl-PL" sz="1800" spc="-10" dirty="0">
                <a:effectLst/>
                <a:ea typeface="Calibri" panose="020F0502020204030204" pitchFamily="34" charset="0"/>
              </a:rPr>
              <a:t>w małych i średnich przedsiębiorstwach określonych zmian ich </a:t>
            </a:r>
            <a:r>
              <a:rPr lang="pl-PL" sz="1800" spc="-10" dirty="0" err="1">
                <a:effectLst/>
                <a:ea typeface="Calibri" panose="020F0502020204030204" pitchFamily="34" charset="0"/>
              </a:rPr>
              <a:t>zachowań</a:t>
            </a:r>
            <a:r>
              <a:rPr lang="pl-PL" sz="1800" spc="-10" dirty="0">
                <a:effectLst/>
                <a:ea typeface="Calibri" panose="020F0502020204030204" pitchFamily="34" charset="0"/>
              </a:rPr>
              <a:t>. </a:t>
            </a:r>
          </a:p>
          <a:p>
            <a:r>
              <a:rPr lang="pl-P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Obawiamy się, że kryzys gospodarczy, nie tylko wymaże z mapy Polski tysiące mikro, małych i średnich firm, ale również doprowadzi do ruiny dziesiątki tysięcy polskich rodzin</a:t>
            </a:r>
            <a:r>
              <a:rPr lang="pl-PL" sz="1800" spc="-1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pl-PL" sz="1800" dirty="0">
                <a:ea typeface="Calibri" panose="020F0502020204030204" pitchFamily="34" charset="0"/>
              </a:rPr>
              <a:t>M</a:t>
            </a:r>
            <a:r>
              <a:rPr lang="pl-PL" sz="1800" dirty="0">
                <a:effectLst/>
                <a:ea typeface="Calibri" panose="020F0502020204030204" pitchFamily="34" charset="0"/>
              </a:rPr>
              <a:t>usimy odejść od maksymalizacji kontroli państwa, biurokratyzacji, preferencji pracowników kosztem pracodawców, silnych świadczeń socjalnych. </a:t>
            </a:r>
            <a:r>
              <a:rPr lang="pl-PL" sz="1800" spc="-10" dirty="0">
                <a:effectLst/>
                <a:ea typeface="Calibri" panose="020F0502020204030204" pitchFamily="34" charset="0"/>
              </a:rPr>
              <a:t>Szczególnie mogą</a:t>
            </a:r>
            <a:r>
              <a:rPr lang="pl-PL" sz="1800" dirty="0">
                <a:effectLst/>
                <a:ea typeface="Calibri" panose="020F0502020204030204" pitchFamily="34" charset="0"/>
              </a:rPr>
              <a:t> niepokoić działania uszczelniające system podatkowy i ubezpieczeń społecznych, co dla przedsiębiorców może oznaczać zaostrzenie polityki fiskalnej.</a:t>
            </a:r>
          </a:p>
          <a:p>
            <a:r>
              <a:rPr lang="pl-PL" sz="1800" spc="-10" dirty="0">
                <a:effectLst/>
                <a:ea typeface="Calibri" panose="020F0502020204030204" pitchFamily="34" charset="0"/>
              </a:rPr>
              <a:t>Dzisiaj musimy sięgnąć po ludzi, którzy wspomogą cały proces</a:t>
            </a:r>
            <a:r>
              <a:rPr lang="pl-PL" sz="1800" dirty="0">
                <a:effectLst/>
                <a:ea typeface="Calibri" panose="020F0502020204030204" pitchFamily="34" charset="0"/>
              </a:rPr>
              <a:t> wychodzenia z trudnej sytuacji.</a:t>
            </a:r>
            <a:r>
              <a:rPr lang="pl-PL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 Dziś nie wystarczy już tylko znaleźć rozwiązanie, trzeba </a:t>
            </a:r>
            <a:r>
              <a:rPr lang="pl-PL" sz="1800" spc="-1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wyszukiwać rozwiązań kreatywnych i systemowych. </a:t>
            </a:r>
            <a:endParaRPr lang="pl-PL" sz="1800" dirty="0">
              <a:effectLst/>
              <a:ea typeface="Calibri" panose="020F0502020204030204" pitchFamily="34" charset="0"/>
            </a:endParaRPr>
          </a:p>
          <a:p>
            <a:endParaRPr lang="pl-PL" sz="1800" spc="-1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4742113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Dziękujemy za uwagę!</a:t>
            </a:r>
          </a:p>
        </p:txBody>
      </p:sp>
    </p:spTree>
    <p:extLst>
      <p:ext uri="{BB962C8B-B14F-4D97-AF65-F5344CB8AC3E}">
        <p14:creationId xmlns:p14="http://schemas.microsoft.com/office/powerpoint/2010/main" val="296677241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2D12BD-8C26-4522-A880-176921EE7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383" y="336672"/>
            <a:ext cx="7773417" cy="675334"/>
          </a:xfrm>
        </p:spPr>
        <p:txBody>
          <a:bodyPr/>
          <a:lstStyle/>
          <a:p>
            <a:r>
              <a:rPr lang="pl-PL" dirty="0"/>
              <a:t>Dane statystyczne, koniec listopada 2020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176DD60D-A88C-4084-B869-2BBCC54EFB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sz="1800" dirty="0">
                <a:effectLst/>
                <a:ea typeface="Calibri" panose="020F0502020204030204" pitchFamily="34" charset="0"/>
              </a:rPr>
              <a:t>4 457 476 przedsiębiorstw do 249 osób w tym 3 321 950 (ok 74,5%) to osoby fizyczne prowadzące działalność gospodarczą. </a:t>
            </a:r>
          </a:p>
          <a:p>
            <a:r>
              <a:rPr lang="pl-PL" sz="1800" dirty="0">
                <a:ea typeface="Calibri" panose="020F0502020204030204" pitchFamily="34" charset="0"/>
              </a:rPr>
              <a:t>W</a:t>
            </a:r>
            <a:r>
              <a:rPr lang="pl-PL" sz="1800" dirty="0">
                <a:effectLst/>
                <a:ea typeface="Calibri" panose="020F0502020204030204" pitchFamily="34" charset="0"/>
              </a:rPr>
              <a:t> II, jak i III kwartale 2020 roku, w porównaniu z analogicznym okresem 2019 roku, spadła liczba rejestracji podmiotów gospodarczych. W II kwartale 2020 r. zarejestrowano spadek liczby rejestracji aż o 29 975 podmiotów </a:t>
            </a:r>
            <a:br>
              <a:rPr lang="pl-PL" sz="1800" dirty="0">
                <a:effectLst/>
                <a:ea typeface="Calibri" panose="020F0502020204030204" pitchFamily="34" charset="0"/>
              </a:rPr>
            </a:br>
            <a:r>
              <a:rPr lang="pl-PL" sz="1800" dirty="0">
                <a:effectLst/>
                <a:ea typeface="Calibri" panose="020F0502020204030204" pitchFamily="34" charset="0"/>
              </a:rPr>
              <a:t>(o 31,8%), natomiast w kolejnym kwartale o dalsze 428 podmiotów (o 0,5%).</a:t>
            </a:r>
            <a:endParaRPr lang="pl-PL" dirty="0"/>
          </a:p>
        </p:txBody>
      </p:sp>
      <p:pic>
        <p:nvPicPr>
          <p:cNvPr id="7" name="Symbol zastępczy zawartości 6" descr="Zarys placu budowy">
            <a:extLst>
              <a:ext uri="{FF2B5EF4-FFF2-40B4-BE49-F238E27FC236}">
                <a16:creationId xmlns:a16="http://schemas.microsoft.com/office/drawing/2014/main" id="{6DF204A1-708E-4CDB-B70F-4AB1C0644C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21250" y="1504992"/>
            <a:ext cx="3765550" cy="2509753"/>
          </a:xfrm>
        </p:spPr>
      </p:pic>
    </p:spTree>
    <p:extLst>
      <p:ext uri="{BB962C8B-B14F-4D97-AF65-F5344CB8AC3E}">
        <p14:creationId xmlns:p14="http://schemas.microsoft.com/office/powerpoint/2010/main" val="62840764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2D12BD-8C26-4522-A880-176921EE7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Dane statystyczne, koniec listopada 2020</a:t>
            </a:r>
          </a:p>
        </p:txBody>
      </p:sp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46C6CD65-AC8A-4826-9BE9-EC6B50299F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indent="450215" algn="just">
              <a:lnSpc>
                <a:spcPct val="150000"/>
              </a:lnSpc>
            </a:pPr>
            <a:r>
              <a:rPr lang="pl-PL" sz="1800" spc="-10" dirty="0">
                <a:effectLst/>
                <a:ea typeface="Calibri" panose="020F0502020204030204" pitchFamily="34" charset="0"/>
              </a:rPr>
              <a:t>W II kwartale 2020 r. </a:t>
            </a:r>
            <a:r>
              <a:rPr lang="pl-PL" sz="1800" spc="-10" dirty="0">
                <a:ea typeface="Calibri" panose="020F0502020204030204" pitchFamily="34" charset="0"/>
              </a:rPr>
              <a:t>s</a:t>
            </a:r>
            <a:r>
              <a:rPr lang="pl-PL" sz="1800" dirty="0">
                <a:effectLst/>
                <a:ea typeface="Calibri" panose="020F0502020204030204" pitchFamily="34" charset="0"/>
              </a:rPr>
              <a:t>padek nastąpił: w budownictwie (35,0%), w usługach (34,3%), w informacji i komunikacji (32,5%), w zakwaterowaniu i gastronomii (31,8%), w sekcji transport i gospodarka magazynowa (31,0%), w przemyśle (30,4%), w handlu oraz naprawie pojazdów samochodowych (17,9%). </a:t>
            </a:r>
          </a:p>
          <a:p>
            <a:pPr indent="450215" algn="just">
              <a:lnSpc>
                <a:spcPct val="150000"/>
              </a:lnSpc>
            </a:pPr>
            <a:r>
              <a:rPr lang="pl-PL" sz="1800" dirty="0">
                <a:ea typeface="Calibri" panose="020F0502020204030204" pitchFamily="34" charset="0"/>
              </a:rPr>
              <a:t>W </a:t>
            </a:r>
            <a:r>
              <a:rPr lang="pl-PL" sz="1800" dirty="0">
                <a:effectLst/>
                <a:ea typeface="Calibri" panose="020F0502020204030204" pitchFamily="34" charset="0"/>
              </a:rPr>
              <a:t>III kwartale 2020 r. w dalszym ciągu spadek wystąpił w sekcji transport i gospodarka magazynowa (o 5,9%), w usługach (o 2,7%), w przemyśle (o 2,6%), w zakwaterowaniu i gastronomii (o 1,0%) oraz w budownictwie (o 0,6%). </a:t>
            </a:r>
          </a:p>
          <a:p>
            <a:pPr indent="450215" algn="just">
              <a:lnSpc>
                <a:spcPct val="150000"/>
              </a:lnSpc>
            </a:pPr>
            <a:r>
              <a:rPr lang="pl-PL" sz="1800" spc="-10" dirty="0">
                <a:effectLst/>
                <a:ea typeface="Calibri" panose="020F0502020204030204" pitchFamily="34" charset="0"/>
              </a:rPr>
              <a:t>W II kwartale 2020 r. zarejestrowano o 19,8% więcej upadłości podmiotów</a:t>
            </a:r>
            <a:r>
              <a:rPr lang="pl-PL" sz="1800" dirty="0">
                <a:effectLst/>
                <a:ea typeface="Calibri" panose="020F0502020204030204" pitchFamily="34" charset="0"/>
              </a:rPr>
              <a:t> gospodarczych niż w analogicznym okresie roku 2019. </a:t>
            </a:r>
          </a:p>
          <a:p>
            <a:pPr indent="450215" algn="just">
              <a:lnSpc>
                <a:spcPct val="150000"/>
              </a:lnSpc>
            </a:pPr>
            <a:endParaRPr lang="pl-PL" sz="1800" dirty="0">
              <a:effectLst/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3032755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70E269-0069-4919-A020-E7B9C18BF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Dane statystyczne GUS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D0C3E1D-C417-41A5-9430-633F4B2E57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8950" y="1063229"/>
            <a:ext cx="7773417" cy="314574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l-PL" sz="1600" dirty="0"/>
              <a:t>Według danych GUS wskaźnik ogólnego klimatu koniunktury dla przedsiębiorstw, na grudzień 2020 r., kształtował się poniżej średniej długookresowej i dla większości prezentowanych obszarów gospodarki jego wartość jest na ujemnym poziomie.</a:t>
            </a:r>
          </a:p>
          <a:p>
            <a:pPr>
              <a:spcAft>
                <a:spcPts val="600"/>
              </a:spcAft>
            </a:pPr>
            <a:r>
              <a:rPr lang="pl-PL" sz="1600" dirty="0"/>
              <a:t>Najbardziej pesymistycznie oceniają sytuację podmioty z sekcji zakwaterowanie oraz gastronomia. Jedynie firmy z sekcji informacja i komunikacja oraz działalność finansowa i ubezpieczeniowa formułują, w grudniu 2020 r., pozytywne oceny koniunktury. </a:t>
            </a:r>
          </a:p>
          <a:p>
            <a:pPr>
              <a:spcAft>
                <a:spcPts val="600"/>
              </a:spcAft>
            </a:pPr>
            <a:r>
              <a:rPr lang="pl-PL" sz="1600" dirty="0"/>
              <a:t>Wg. Badań GUS dla 27,5% respondentów obecna sytuacja epidemiologiczna stanowi duże zagrożenie dla codziennego życia w lokalnej społeczności. Natomiast dla osób pracujących, które stanowiły 61,4% respondentów, zdecydowaną obawę utraty pracy lub zaprzestania prowadzenia własnej działalności odczuwało 8,0% respondentów. </a:t>
            </a:r>
          </a:p>
        </p:txBody>
      </p:sp>
    </p:spTree>
    <p:extLst>
      <p:ext uri="{BB962C8B-B14F-4D97-AF65-F5344CB8AC3E}">
        <p14:creationId xmlns:p14="http://schemas.microsoft.com/office/powerpoint/2010/main" val="177850194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543E56-73B7-4748-8B0E-AEFB5C405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000" y="387895"/>
            <a:ext cx="7773417" cy="675334"/>
          </a:xfrm>
        </p:spPr>
        <p:txBody>
          <a:bodyPr anchor="t">
            <a:normAutofit/>
          </a:bodyPr>
          <a:lstStyle/>
          <a:p>
            <a:r>
              <a:rPr lang="pl-PL" dirty="0"/>
              <a:t>Badanie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47FB68F-5DC3-48BF-A331-B317B219E7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8000" y="1187302"/>
            <a:ext cx="3577800" cy="3145745"/>
          </a:xfrm>
        </p:spPr>
        <p:txBody>
          <a:bodyPr>
            <a:normAutofit/>
          </a:bodyPr>
          <a:lstStyle/>
          <a:p>
            <a:pPr>
              <a:lnSpc>
                <a:spcPct val="102000"/>
              </a:lnSpc>
              <a:spcAft>
                <a:spcPts val="600"/>
              </a:spcAft>
            </a:pPr>
            <a:endParaRPr lang="pl-PL" sz="1200" dirty="0"/>
          </a:p>
          <a:p>
            <a:pPr>
              <a:lnSpc>
                <a:spcPct val="102000"/>
              </a:lnSpc>
              <a:spcAft>
                <a:spcPts val="600"/>
              </a:spcAft>
            </a:pPr>
            <a:r>
              <a:rPr lang="pl-PL" sz="1400" dirty="0"/>
              <a:t>Badanie zostało przeprowadzone wśród przedsiębiorców w listopadzie 2020 r. </a:t>
            </a:r>
          </a:p>
          <a:p>
            <a:pPr>
              <a:lnSpc>
                <a:spcPct val="102000"/>
              </a:lnSpc>
              <a:spcAft>
                <a:spcPts val="600"/>
              </a:spcAft>
            </a:pPr>
            <a:r>
              <a:rPr lang="pl-PL" sz="1400" dirty="0"/>
              <a:t>Ankieta internetowa została rozpowszechniona przez organizacje pracodawców. </a:t>
            </a:r>
          </a:p>
          <a:p>
            <a:pPr>
              <a:lnSpc>
                <a:spcPct val="102000"/>
              </a:lnSpc>
              <a:spcAft>
                <a:spcPts val="600"/>
              </a:spcAft>
            </a:pPr>
            <a:r>
              <a:rPr lang="pl-PL" sz="1400" dirty="0"/>
              <a:t>Badanie to jest częścią polsko-bułgarskiego projektu fundacji Instytut Europejski „Pro Futuro”. </a:t>
            </a:r>
          </a:p>
          <a:p>
            <a:pPr marL="0" indent="0">
              <a:lnSpc>
                <a:spcPct val="102000"/>
              </a:lnSpc>
              <a:spcAft>
                <a:spcPts val="600"/>
              </a:spcAft>
              <a:buNone/>
            </a:pPr>
            <a:endParaRPr lang="pl-PL" sz="1400" dirty="0"/>
          </a:p>
          <a:p>
            <a:pPr>
              <a:lnSpc>
                <a:spcPct val="102000"/>
              </a:lnSpc>
              <a:spcAft>
                <a:spcPts val="600"/>
              </a:spcAft>
            </a:pPr>
            <a:endParaRPr lang="pl-PL" sz="1200" dirty="0"/>
          </a:p>
        </p:txBody>
      </p:sp>
      <p:pic>
        <p:nvPicPr>
          <p:cNvPr id="5" name="Obraz 4" descr="Obraz zawierający tekst, wewnątrz, osoba, biblioteka&#10;&#10;Opis wygenerowany automatycznie">
            <a:extLst>
              <a:ext uri="{FF2B5EF4-FFF2-40B4-BE49-F238E27FC236}">
                <a16:creationId xmlns:a16="http://schemas.microsoft.com/office/drawing/2014/main" id="{278A6A85-C695-4FBF-A825-479F460EC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52" r="2134" b="2"/>
          <a:stretch/>
        </p:blipFill>
        <p:spPr>
          <a:xfrm>
            <a:off x="4920624" y="1187302"/>
            <a:ext cx="3766176" cy="31457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289287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ykres odpowiedzi z Formularzy. Tytuł pytania: Przedsiębiorczość w Polsce potrzebuje wsparcia. Liczba odpowiedzi: 96 odpowiedzi.">
            <a:extLst>
              <a:ext uri="{FF2B5EF4-FFF2-40B4-BE49-F238E27FC236}">
                <a16:creationId xmlns:a16="http://schemas.microsoft.com/office/drawing/2014/main" id="{55773E21-F61E-4DDF-8CE0-E25E6C335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10" y="581174"/>
            <a:ext cx="8120795" cy="3860197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34744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ykres odpowiedzi z Formularzy. Tytuł pytania: Moja przedsiębiorcza postawa wpływa na moją rodzinę. Liczba odpowiedzi: 96 odpowiedzi.">
            <a:extLst>
              <a:ext uri="{FF2B5EF4-FFF2-40B4-BE49-F238E27FC236}">
                <a16:creationId xmlns:a16="http://schemas.microsoft.com/office/drawing/2014/main" id="{65EA63A9-FD9E-4D44-93F5-A3190145D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44" y="521408"/>
            <a:ext cx="7983711" cy="3795035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24824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ykres odpowiedzi z Formularzy. Tytuł pytania: Jakiego wsparcia potrzebują przedsiębiorcy w Polsce? (wielokrotny wybór). Liczba odpowiedzi: 96 odpowiedzi.">
            <a:extLst>
              <a:ext uri="{FF2B5EF4-FFF2-40B4-BE49-F238E27FC236}">
                <a16:creationId xmlns:a16="http://schemas.microsoft.com/office/drawing/2014/main" id="{91752F80-1770-4D6F-9DFE-20B1EBC94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90" y="366302"/>
            <a:ext cx="6827397" cy="4364792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24902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Motyw pakietu Office">
  <a:themeElements>
    <a:clrScheme name="Niestandardowe 3">
      <a:dk1>
        <a:sysClr val="windowText" lastClr="000000"/>
      </a:dk1>
      <a:lt1>
        <a:sysClr val="window" lastClr="FFFFFF"/>
      </a:lt1>
      <a:dk2>
        <a:srgbClr val="007481"/>
      </a:dk2>
      <a:lt2>
        <a:srgbClr val="FFFFFF"/>
      </a:lt2>
      <a:accent1>
        <a:srgbClr val="007481"/>
      </a:accent1>
      <a:accent2>
        <a:srgbClr val="C7D42D"/>
      </a:accent2>
      <a:accent3>
        <a:srgbClr val="00B0E1"/>
      </a:accent3>
      <a:accent4>
        <a:srgbClr val="C6C6C6"/>
      </a:accent4>
      <a:accent5>
        <a:srgbClr val="7C7C7C"/>
      </a:accent5>
      <a:accent6>
        <a:srgbClr val="3C3C3C"/>
      </a:accent6>
      <a:hlink>
        <a:srgbClr val="009FE3"/>
      </a:hlink>
      <a:folHlink>
        <a:srgbClr val="BBE4F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574AE8B0BB3D947A463C684F60C6A08" ma:contentTypeVersion="1" ma:contentTypeDescription="Utwórz nowy dokument." ma:contentTypeScope="" ma:versionID="3f58efd850b976b233814eb2659eb74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d5655aa40fd62c26d3cd695d3e5ffb0d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owana data rozpoczęcia" ma:internalName="PublishingStartDate">
      <xsd:simpleType>
        <xsd:restriction base="dms:Unknown"/>
      </xsd:simpleType>
    </xsd:element>
    <xsd:element name="PublishingExpirationDate" ma:index="9" nillable="true" ma:displayName="Planowana data zakończenia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35190A6-0A2D-408A-AC3F-51EF1A1CF27F}"/>
</file>

<file path=customXml/itemProps2.xml><?xml version="1.0" encoding="utf-8"?>
<ds:datastoreItem xmlns:ds="http://schemas.openxmlformats.org/officeDocument/2006/customXml" ds:itemID="{F5B6B73C-2CE5-4D1B-B309-C6DBF946FE73}"/>
</file>

<file path=customXml/itemProps3.xml><?xml version="1.0" encoding="utf-8"?>
<ds:datastoreItem xmlns:ds="http://schemas.openxmlformats.org/officeDocument/2006/customXml" ds:itemID="{51338D63-1011-4E21-BA98-B1373A38C4F0}"/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859</Words>
  <Application>Microsoft Office PowerPoint</Application>
  <PresentationFormat>Pokaz na ekranie (16:9)</PresentationFormat>
  <Paragraphs>48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Open Sans Light</vt:lpstr>
      <vt:lpstr>Open Sans Regular</vt:lpstr>
      <vt:lpstr>Symbol</vt:lpstr>
      <vt:lpstr>Times New Roman</vt:lpstr>
      <vt:lpstr>Motyw pakietu Office</vt:lpstr>
      <vt:lpstr>Jak kryzys pandemiczny wpływa na funkcjonowanie przedsiębiorstw z sektora MŚP?</vt:lpstr>
      <vt:lpstr>Zagadnienia do dyskusji </vt:lpstr>
      <vt:lpstr>Dane statystyczne, koniec listopada 2020</vt:lpstr>
      <vt:lpstr>Dane statystyczne, koniec listopada 2020</vt:lpstr>
      <vt:lpstr>Dane statystyczne GUS </vt:lpstr>
      <vt:lpstr>Badanie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Problemy MŚP w trakcie pandemii </vt:lpstr>
      <vt:lpstr>Rekomendacje </vt:lpstr>
      <vt:lpstr>Co dalej? </vt:lpstr>
      <vt:lpstr>Dziękujemy za uwagę!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Strach przed nowym - dlaczego młodzi ludzie boją się zakładać własne firmy</dc:title>
  <dc:creator>Sabina Klimek</dc:creator>
  <cp:lastModifiedBy>Sabina Klimek</cp:lastModifiedBy>
  <cp:revision>28</cp:revision>
  <dcterms:created xsi:type="dcterms:W3CDTF">2021-01-24T11:47:11Z</dcterms:created>
  <dcterms:modified xsi:type="dcterms:W3CDTF">2021-01-26T10:05:32Z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0x010100A574AE8B0BB3D947A463C684F60C6A08</vt:lpwstr>
  </property>
</Properties>
</file>