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1" r:id="rId7"/>
    <p:sldId id="265" r:id="rId8"/>
    <p:sldId id="262" r:id="rId9"/>
    <p:sldId id="266" r:id="rId10"/>
    <p:sldId id="263" r:id="rId11"/>
    <p:sldId id="259" r:id="rId12"/>
    <p:sldId id="257" r:id="rId13"/>
    <p:sldId id="275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30.11.2021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vn24.pl/wroclaw,44/student-chemii-oskarzony-o-terroryzm-zostawil-bombe-w-autobusie,713405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br>
              <a:rPr lang="pl-PL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pl-PL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l-P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409600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1603" y="476672"/>
            <a:ext cx="8928992" cy="28315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REALNE ZAGROŻENIA WSPÓŁCZESNYM TERRORYZMEM </a:t>
            </a:r>
            <a:br>
              <a:rPr lang="pl-P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br>
              <a:rPr lang="pl-P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SPOSOBY REAGOWANIA</a:t>
            </a:r>
            <a:br>
              <a:rPr lang="pl-PL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l-P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35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ZAPOBIEGAJ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dirty="0"/>
              <a:t>1. Nie bądź obojętny na:</a:t>
            </a:r>
          </a:p>
          <a:p>
            <a:pPr algn="just"/>
            <a:r>
              <a:rPr lang="pl-PL" dirty="0"/>
              <a:t>zmiany w zachowaniu osób w Twoim otoczeniu;</a:t>
            </a:r>
          </a:p>
          <a:p>
            <a:pPr algn="just"/>
            <a:r>
              <a:rPr lang="pl-PL" dirty="0"/>
              <a:t>zmiany zainteresowań osób w Twoim otoczeniu (broń, materiały wybuchowe, ataki terrorystyczne, sympatyzowanie z ugrupowaniami terrorystycznymi itp.);</a:t>
            </a:r>
          </a:p>
          <a:p>
            <a:pPr algn="just"/>
            <a:r>
              <a:rPr lang="pl-PL" dirty="0"/>
              <a:t>wypowiadanie pogróżek w stosunku do osób, instytucji itp.;</a:t>
            </a:r>
          </a:p>
          <a:p>
            <a:pPr algn="just"/>
            <a:r>
              <a:rPr lang="pl-PL" dirty="0"/>
              <a:t>zmiany stanu psychicznego (np. depresje);</a:t>
            </a:r>
          </a:p>
          <a:p>
            <a:pPr marL="0" indent="0" algn="just">
              <a:buNone/>
            </a:pPr>
            <a:r>
              <a:rPr lang="pl-PL" dirty="0"/>
              <a:t>2. Zwróć uwagę na:</a:t>
            </a:r>
          </a:p>
          <a:p>
            <a:pPr algn="just"/>
            <a:r>
              <a:rPr lang="pl-PL" dirty="0"/>
              <a:t> osoby ubrane niestosownie do pogody;</a:t>
            </a:r>
          </a:p>
          <a:p>
            <a:pPr algn="just"/>
            <a:r>
              <a:rPr lang="pl-PL" dirty="0"/>
              <a:t>nietypowe przedmioty wystające spod ubrania lub jawnie przenoszone;</a:t>
            </a:r>
          </a:p>
          <a:p>
            <a:pPr marL="0" indent="0" algn="just">
              <a:buNone/>
            </a:pPr>
            <a:r>
              <a:rPr lang="pl-PL" dirty="0"/>
              <a:t>3. Nie udawaj, że nie widzisz.</a:t>
            </a:r>
          </a:p>
          <a:p>
            <a:pPr marL="0" indent="0" algn="just">
              <a:buNone/>
            </a:pPr>
            <a:r>
              <a:rPr lang="pl-PL" dirty="0"/>
              <a:t>4. Nie ignoruj – „nie mój problem”.</a:t>
            </a:r>
          </a:p>
          <a:p>
            <a:pPr marL="0" indent="0" algn="just">
              <a:buNone/>
            </a:pPr>
            <a:r>
              <a:rPr lang="pl-PL" dirty="0"/>
              <a:t>5. Przekaż informację ochronie obiektu, służbom państwowym oraz informuj innych.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620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ZAPOBIEGAJ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 algn="just">
              <a:buAutoNum type="arabicPeriod"/>
            </a:pPr>
            <a:r>
              <a:rPr lang="pl-PL" dirty="0"/>
              <a:t>Staraj się zawsze być zorientowanym gdzie znajdują się wyjścia </a:t>
            </a:r>
            <a:br>
              <a:rPr lang="pl-PL" dirty="0"/>
            </a:br>
            <a:r>
              <a:rPr lang="pl-PL" dirty="0"/>
              <a:t>z budynków, drogi ewakuacyjne (obserwuj oznakowania na ścianach);</a:t>
            </a:r>
          </a:p>
          <a:p>
            <a:pPr marL="514350" indent="-514350" algn="just">
              <a:buAutoNum type="arabicPeriod"/>
            </a:pPr>
            <a:r>
              <a:rPr lang="pl-PL" dirty="0"/>
              <a:t>W centrach handlowych, na lotniskach, dworcach, szkołach, uczelniach itp. słuchaj komunikatów podawanych przez megafony (radiowęzeł);</a:t>
            </a:r>
          </a:p>
          <a:p>
            <a:pPr marL="514350" indent="-514350" algn="just">
              <a:buAutoNum type="arabicPeriod"/>
            </a:pPr>
            <a:r>
              <a:rPr lang="pl-PL" dirty="0"/>
              <a:t>Nie ignoruj informacji przekazywanych przez innych.</a:t>
            </a:r>
          </a:p>
          <a:p>
            <a:pPr marL="514350" indent="-514350" algn="just">
              <a:buAutoNum type="arabicPeriod"/>
            </a:pPr>
            <a:r>
              <a:rPr lang="pl-PL" dirty="0"/>
              <a:t>Na deptakach, promenadach, ulicach obserwuj otoczenie.</a:t>
            </a:r>
          </a:p>
          <a:p>
            <a:pPr marL="514350" indent="-514350" algn="just">
              <a:buAutoNum type="arabicPeriod"/>
            </a:pPr>
            <a:r>
              <a:rPr lang="pl-PL" dirty="0"/>
              <a:t>Zwracaj uwagę na nietypowe zachowanie osób w bliższym i dalszym otoczeniu.</a:t>
            </a:r>
          </a:p>
          <a:p>
            <a:pPr marL="514350" indent="-514350" algn="just">
              <a:buAutoNum type="arabicPeriod"/>
            </a:pPr>
            <a:r>
              <a:rPr lang="pl-PL" dirty="0"/>
              <a:t>Pamiętaj uciekając w sytuacji zagrożenia „samotnym wilkiem” </a:t>
            </a:r>
            <a:br>
              <a:rPr lang="pl-PL" dirty="0"/>
            </a:br>
            <a:r>
              <a:rPr lang="pl-PL" dirty="0"/>
              <a:t>w pojeździe:</a:t>
            </a:r>
          </a:p>
          <a:p>
            <a:pPr algn="just"/>
            <a:r>
              <a:rPr lang="pl-PL" dirty="0"/>
              <a:t>weź pod uwagę wielkość pojazdu;</a:t>
            </a:r>
          </a:p>
          <a:p>
            <a:pPr algn="just"/>
            <a:r>
              <a:rPr lang="pl-PL" dirty="0"/>
              <a:t>szerokość ulic, kąt pod jakim odchodzą w stosunku do kierunku nadjeżdżającego zagrożenia; </a:t>
            </a:r>
          </a:p>
          <a:p>
            <a:pPr algn="just"/>
            <a:r>
              <a:rPr lang="pl-PL" dirty="0"/>
              <a:t>możliwość ukrycia się w najbliższym budynku lub przejście na jego tyły.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8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REAGOWANIE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endParaRPr lang="pl-PL" sz="2800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78358" indent="-514350">
              <a:buFont typeface="+mj-lt"/>
              <a:buAutoNum type="arabicPeriod"/>
            </a:pPr>
            <a:endParaRPr lang="pl-PL" sz="2800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78358" indent="-514350">
              <a:buFont typeface="+mj-lt"/>
              <a:buAutoNum type="arabicPeriod"/>
            </a:pPr>
            <a:r>
              <a:rPr lang="pl-PL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Uciekaj! </a:t>
            </a:r>
            <a:r>
              <a:rPr lang="pl-PL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(RUN)</a:t>
            </a:r>
          </a:p>
          <a:p>
            <a:pPr marL="578358" indent="-514350">
              <a:buFont typeface="+mj-lt"/>
              <a:buAutoNum type="arabicPeriod"/>
            </a:pPr>
            <a:endParaRPr lang="pl-PL" sz="2800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78358" indent="-514350">
              <a:buFont typeface="+mj-lt"/>
              <a:buAutoNum type="arabicPeriod"/>
            </a:pPr>
            <a:r>
              <a:rPr lang="pl-PL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Schowaj się! </a:t>
            </a:r>
            <a:r>
              <a:rPr lang="pl-PL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(HIDE)</a:t>
            </a:r>
          </a:p>
          <a:p>
            <a:pPr marL="578358" indent="-514350">
              <a:buFont typeface="+mj-lt"/>
              <a:buAutoNum type="arabicPeriod"/>
            </a:pPr>
            <a:endParaRPr lang="pl-PL" sz="2800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578358" indent="-514350">
              <a:buFont typeface="+mj-lt"/>
              <a:buAutoNum type="arabicPeriod"/>
            </a:pPr>
            <a:r>
              <a:rPr lang="pl-PL" sz="28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walCZ</a:t>
            </a:r>
            <a:r>
              <a:rPr lang="pl-PL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! </a:t>
            </a:r>
            <a:r>
              <a:rPr lang="pl-PL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(FIGHT)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05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UCIEKAJ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78358" indent="-514350" algn="just">
              <a:buFont typeface="Wingdings" pitchFamily="2" charset="2"/>
              <a:buChar char="Ø"/>
            </a:pPr>
            <a:r>
              <a:rPr lang="pl-PL" b="1" dirty="0">
                <a:latin typeface="Arial" pitchFamily="34" charset="0"/>
                <a:cs typeface="Arial" pitchFamily="34" charset="0"/>
              </a:rPr>
              <a:t>IDENTYFIKACJA ZAGROŻENIA!</a:t>
            </a:r>
            <a:r>
              <a:rPr lang="pl-PL" dirty="0">
                <a:latin typeface="Arial" pitchFamily="34" charset="0"/>
                <a:cs typeface="Arial" pitchFamily="34" charset="0"/>
              </a:rPr>
              <a:t> - spróbuj ustalić skąd padają strzały ale nie wychylaj się (nie rób zdjęć, 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nie nagrywaj filmów);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jeśli ustaliłeś kierunek zagrożenia i masz taką możliwość to uciekaj zwiększając dystans od napastników, wcześniej wycisz telefon i pozbądź się jaskrawej garderoby;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biegnij zygzakiem, pochylony wykorzystując zasłony typu słupy, automaty z napojami, ściany, koła samochodów itp. 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pamiętaj !!! pocisków nie zatrzymają standardowe drzwi, stół, krzesło, krzak;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poddanie się w postaci podniesienia rąk nie powstrzymają napastników (terrorystów) od oddania strzałów;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uciekając informuj innych o zagrożeniu (w bezpiecznym miejscu powiadom Policję, 112);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91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SCHOWAJ SIĘ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jeśli nie masz szans na ucieczkę schowaj się (schowajcie);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wybierz miejsce trudnodostępne, najlepiej takie, które można zamknąć na klucz od środka, </a:t>
            </a:r>
            <a:r>
              <a:rPr lang="pl-PL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napastnik (terrorysta) wyszukuje łatwo dostępnych celów;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alternatywą może być miejsce nietypowe tj. kosz na śmieci, lodówka itp.;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nie powinno to być pomieszczenie typu kabina w toalecie;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zamknij drzwi na klucz, jeśli czas i okoliczności pozwolą dodatkowo zabarykaduj drzwi np. biurkiem, szafą itp.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ukryj się schodząc ze „światła drzwi i okien”;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czekaj na rozwiązanie sytuacji przez Policję (służby porządkowe);</a:t>
            </a:r>
          </a:p>
          <a:p>
            <a:pPr marL="578358" indent="-514350"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nie otwieraj drzwi i nie opuszczaj schronienia do chwili upewnienia się w 100%, że sytuacja została rozwiązana pomyślnie przez Policję (spróbuj skontaktować się ze służbami np. telefonicznie);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24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WALCZ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jeśli powyższe czynności są niewykonalne </a:t>
            </a:r>
            <a:br>
              <a:rPr lang="pl-PL" dirty="0">
                <a:latin typeface="Arial" pitchFamily="34" charset="0"/>
                <a:cs typeface="Arial" pitchFamily="34" charset="0"/>
              </a:rPr>
            </a:br>
            <a:r>
              <a:rPr lang="pl-PL" dirty="0">
                <a:latin typeface="Arial" pitchFamily="34" charset="0"/>
                <a:cs typeface="Arial" pitchFamily="34" charset="0"/>
              </a:rPr>
              <a:t>w ostateczności podejmij walkę;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atakuj oczy, szyję; </a:t>
            </a:r>
          </a:p>
          <a:p>
            <a:pPr algn="just">
              <a:buFont typeface="Wingdings" pitchFamily="2" charset="2"/>
              <a:buChar char="Ø"/>
            </a:pP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rozważ możliwość wykorzystania rzeczy znajdujących się w pobliżu</a:t>
            </a:r>
            <a:r>
              <a:rPr lang="pl-PL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jeśli nie jesteś w stanie podjąć walki, błagaj o litość;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22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SYTUACJA ZAKŁADNICZA –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FAZA I „UPROWADZENIE”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Faza „uprowadzenia” </a:t>
            </a:r>
            <a:r>
              <a:rPr lang="en-GB" dirty="0">
                <a:latin typeface="Arial" pitchFamily="34" charset="0"/>
                <a:cs typeface="Arial" pitchFamily="34" charset="0"/>
              </a:rPr>
              <a:t>jest</a:t>
            </a:r>
            <a:r>
              <a:rPr lang="pl-PL" dirty="0">
                <a:latin typeface="Arial" pitchFamily="34" charset="0"/>
                <a:cs typeface="Arial" pitchFamily="34" charset="0"/>
              </a:rPr>
              <a:t> momentem znacznego stresu dla porywaczy jak i potencjalnych przyszłych zakładników. Priorytetem napastników (terrorystów) w tej fazie jest troska o ich własne bezpieczeństwo jednak </a:t>
            </a:r>
            <a:r>
              <a:rPr lang="en-GB" dirty="0">
                <a:latin typeface="Arial" pitchFamily="34" charset="0"/>
                <a:cs typeface="Arial" pitchFamily="34" charset="0"/>
              </a:rPr>
              <a:t>w</a:t>
            </a:r>
            <a:r>
              <a:rPr lang="pl-PL" dirty="0">
                <a:latin typeface="Arial" pitchFamily="34" charset="0"/>
                <a:cs typeface="Arial" pitchFamily="34" charset="0"/>
              </a:rPr>
              <a:t> sytuacji zagrożenia nie zawahają się zabić zakładnika. </a:t>
            </a:r>
            <a:r>
              <a:rPr lang="en-GB" dirty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chwili zamieszania związanego z fazą pojmania może pojawić się szansa ucieczki. 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Jeśli ma być wykorzystana to ucieczka musi się odbyć szybko </a:t>
            </a:r>
            <a:b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zdecydowanie.</a:t>
            </a:r>
          </a:p>
          <a:p>
            <a:pPr marL="0" indent="0" algn="just">
              <a:buNone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6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SYTUACJA ZAKŁADNICZA –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FAZA I „UPROWADZENIE”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postaraj się zachować względny spokój;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nie zwracaj uwagi porywaczy (terrorystów) swoim zachowaniem, nie zadawaj pytań, nie patrz w oczy terrorystom;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 usuń (w miarę możliwości) oznaki władzy, dokumenty świadczące o tym;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dyskretnie pozbądź się części garderoby świadczące o wysokim statusie społecznym lub bardzo wyróżniające się;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na żądanie terrorystów oddaj im przedmioty osobiste;</a:t>
            </a:r>
          </a:p>
          <a:p>
            <a:pPr algn="just">
              <a:buFont typeface="Wingdings" pitchFamily="2" charset="2"/>
              <a:buChar char="Ø"/>
            </a:pPr>
            <a:r>
              <a:rPr lang="pl-PL" dirty="0">
                <a:latin typeface="Arial" pitchFamily="34" charset="0"/>
                <a:cs typeface="Arial" pitchFamily="34" charset="0"/>
              </a:rPr>
              <a:t>pytaj o pozwolenie (wstania, wyjścia do toalety itp.);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4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SYTUACJA ZAKŁADNICZA –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FAZA II„UWIĘZIENIE”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7200" dirty="0">
                <a:latin typeface="Arial" pitchFamily="34" charset="0"/>
                <a:cs typeface="Arial" pitchFamily="34" charset="0"/>
              </a:rPr>
              <a:t>Strach i niepewność, co może się wydarzyć w najbliższej przyszłości, to stan, jednocześnie najtrudniejsza rzecz z którą musi sobie poradzić zakładnik (ofiara porwania); </a:t>
            </a:r>
          </a:p>
          <a:p>
            <a:pPr algn="just">
              <a:buNone/>
            </a:pPr>
            <a:endParaRPr lang="pl-PL" sz="7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pamiętaj, że szanse na przeżycie, wyjście z opresji cało i zdrowo są duże, jednak musisz przygotować się na trudne przeżycia;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zachowaj spokój, przygotuj się psychicznie na dłuższe przetrzymywanie, postaraj się rozwinąć u siebie potrzebę przetrwania;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 wykaż chęć współpracy z napastnikami;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w sytuacji próby poniżania, pamiętaj, że Jesteś wartościowym człowiekiem;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unikaj rozmów związanych z religią i polityką;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spróbuj nawiązać więź z porywaczami (w miarę możliwości), pokaż, że jesteś człowiekiem a nie tylko przedmiotem przetargu; tematami neutralnymi są: rodzina, sport, różne pasje;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nie krytykuj porywaczy i ich „sprawy”;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zapamiętaj szczegóły dotyczące porywaczy i otoczenia - może to pomóc służbom w uwolnieniu pozostałych zakładników oraz identyfikację porywaczy;</a:t>
            </a:r>
          </a:p>
          <a:p>
            <a:pPr algn="just">
              <a:buFont typeface="Wingdings" pitchFamily="2" charset="2"/>
              <a:buChar char="Ø"/>
            </a:pPr>
            <a:r>
              <a:rPr lang="pl-PL" sz="7200" dirty="0">
                <a:latin typeface="Arial" pitchFamily="34" charset="0"/>
                <a:cs typeface="Arial" pitchFamily="34" charset="0"/>
              </a:rPr>
              <a:t>pamiętaj, że Państwo robi wszystko żeby Cię uwolnić;</a:t>
            </a:r>
          </a:p>
          <a:p>
            <a:pPr algn="just">
              <a:buFont typeface="Wingdings" pitchFamily="2" charset="2"/>
              <a:buChar char="Ø"/>
            </a:pPr>
            <a:endParaRPr lang="pl-PL" sz="7200" dirty="0"/>
          </a:p>
          <a:p>
            <a:pPr algn="just"/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40414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SYTUACJA ZAKŁADNICZA –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FAZA III „ODBICIE”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Staraj się uspokoić, akcja zawsze wywołuje zamieszanie i panikę, ludzie są </a:t>
            </a:r>
            <a:br>
              <a:rPr lang="pl-PL" sz="1800" dirty="0"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latin typeface="Arial" pitchFamily="34" charset="0"/>
                <a:cs typeface="Arial" pitchFamily="34" charset="0"/>
              </a:rPr>
              <a:t>w szoku: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nie uciekaj, połóż się na podłodze i spróbuj znaleźć jakąś osłonę, trzymaj ręce na głowie do końca operacji,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słuchaj poleceń grupy antyterrorystycznej,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nie trzyj oczu w wypadku użycia gazów łzawiących,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 razie strzelaniny połóż się na ziemi lub schowaj się za zasłony typu słupy, automaty z napojami, ściany, koła samochodów itp. 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nie uciekaj z obiektu, dopóki nie zostanie wydany rozkaz wyjścia - możesz zostać wzięty za terrorystę,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w chwili wyzwolenia wychodź jak najszybciej, nie zatrzymuj się dla zabrania rzeczy osobistych, zawsze istnieje ryzyko wybuchu lub pożaru,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spróbuj się zidentyfikować (przedstawić), bądź jednak przygotowany </a:t>
            </a:r>
            <a:br>
              <a:rPr lang="pl-PL" sz="1800" dirty="0"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latin typeface="Arial" pitchFamily="34" charset="0"/>
                <a:cs typeface="Arial" pitchFamily="34" charset="0"/>
              </a:rPr>
              <a:t>na ostre traktowanie ze strony ekipy ratunkowej - dopóki nie zostaniesz formalnie zidentyfikowany  jako jeden z zakładników, jesteś potencjalnie jednym z porywaczy.</a:t>
            </a:r>
            <a:br>
              <a:rPr lang="pl-PL" sz="1800" dirty="0">
                <a:latin typeface="Arial" pitchFamily="34" charset="0"/>
                <a:cs typeface="Arial" pitchFamily="34" charset="0"/>
              </a:rPr>
            </a:br>
            <a:r>
              <a:rPr lang="pl-PL" sz="1800" dirty="0">
                <a:latin typeface="Arial" pitchFamily="34" charset="0"/>
                <a:cs typeface="Arial" pitchFamily="34" charset="0"/>
              </a:rPr>
              <a:t> </a:t>
            </a:r>
            <a:endParaRPr lang="pl-PL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300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19.07.2014r.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Sopot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/>
          </a:p>
          <a:p>
            <a:pPr algn="just"/>
            <a:r>
              <a:rPr lang="pl-PL" dirty="0"/>
              <a:t>32letni mężczyzna Michał L. wjechał w tłum ludzi na sopockim molo i ranił 23 osoby. Jak uznali biegli, sprawca w momencie zdarzenia był niepoczytalny. Trafił na przymusowe leczenie do szpitala psychiatrycznego.</a:t>
            </a:r>
          </a:p>
        </p:txBody>
      </p:sp>
    </p:spTree>
    <p:extLst>
      <p:ext uri="{BB962C8B-B14F-4D97-AF65-F5344CB8AC3E}">
        <p14:creationId xmlns:p14="http://schemas.microsoft.com/office/powerpoint/2010/main" val="270179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zdjecie_4378_470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0909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-900608" y="3212976"/>
            <a:ext cx="106571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1276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19.07.2014r.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Sopot</a:t>
            </a:r>
          </a:p>
        </p:txBody>
      </p:sp>
      <p:pic>
        <p:nvPicPr>
          <p:cNvPr id="1026" name="Picture 2" descr="C:\Users\Marcin\Desktop\Nowy folder\19.07.2014 sopot\z16351064IER,Kierowca-rozjezdzal-ludzi-na-Monciaku-w-Sopoc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456153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4" y="1628800"/>
            <a:ext cx="4580386" cy="4320480"/>
          </a:xfrm>
        </p:spPr>
      </p:pic>
    </p:spTree>
    <p:extLst>
      <p:ext uri="{BB962C8B-B14F-4D97-AF65-F5344CB8AC3E}">
        <p14:creationId xmlns:p14="http://schemas.microsoft.com/office/powerpoint/2010/main" val="37881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19.05.2016r.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Wrocław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1800" dirty="0">
              <a:hlinkClick r:id="rId2"/>
            </a:endParaRPr>
          </a:p>
          <a:p>
            <a:pPr algn="just"/>
            <a:r>
              <a:rPr lang="pl-PL" sz="2400" dirty="0"/>
              <a:t>Student III roku inżynierii materiałowej Wydziału Chemicznego Politechniki Wrocławskiej pozostawił w autobusie wrocławskiej komunikacji miejskiej pozostawił reklamówkę, </a:t>
            </a:r>
            <a:br>
              <a:rPr lang="pl-PL" sz="2400" dirty="0"/>
            </a:br>
            <a:r>
              <a:rPr lang="pl-PL" sz="2400" dirty="0"/>
              <a:t>w której znajdował się improwizowany ładunek wybuchowy jego produkcji. Torbę położył na podłodze tuż obok wózka, </a:t>
            </a:r>
            <a:br>
              <a:rPr lang="pl-PL" sz="2400" dirty="0"/>
            </a:br>
            <a:r>
              <a:rPr lang="pl-PL" sz="2400" dirty="0"/>
              <a:t>w którym siedział 3-letni chłopiec. W pobliżu była </a:t>
            </a:r>
            <a:br>
              <a:rPr lang="pl-PL" sz="2400" dirty="0"/>
            </a:br>
            <a:r>
              <a:rPr lang="pl-PL" sz="2400" dirty="0"/>
              <a:t>9-miesięczna dziewczynka. W chwili gdy opuszczał autobus </a:t>
            </a:r>
            <a:br>
              <a:rPr lang="pl-PL" sz="2400" dirty="0"/>
            </a:br>
            <a:r>
              <a:rPr lang="pl-PL" sz="2400" dirty="0"/>
              <a:t>w środku znajdowało się co najmniej 41 osób. </a:t>
            </a:r>
          </a:p>
          <a:p>
            <a:pPr algn="just"/>
            <a:r>
              <a:rPr lang="pl-PL" sz="2400" dirty="0"/>
              <a:t>Po zaalarmowaniu przez jedną z pasażerek, bombę z autobusu wyniósł kierowca po zatrzymaniu na przystanku. Chwilę później nastąpiła eksplozja, która raniła starszą kobietę przechodzącą obok. </a:t>
            </a:r>
          </a:p>
          <a:p>
            <a:pPr marL="0" indent="0" algn="just">
              <a:buNone/>
            </a:pPr>
            <a:endParaRPr lang="pl-PL" sz="2400" dirty="0">
              <a:hlinkClick r:id="rId2"/>
            </a:endParaRPr>
          </a:p>
          <a:p>
            <a:pPr marL="0" indent="0" algn="just">
              <a:buNone/>
            </a:pPr>
            <a:endParaRPr lang="pl-PL" sz="2400" dirty="0">
              <a:hlinkClick r:id="rId2"/>
            </a:endParaRPr>
          </a:p>
          <a:p>
            <a:pPr marL="0" indent="0">
              <a:buNone/>
            </a:pPr>
            <a:endParaRPr lang="pl-PL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853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19.05.2016r. 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Wrocław 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716016" cy="3600400"/>
          </a:xfrm>
        </p:spPr>
      </p:pic>
      <p:pic>
        <p:nvPicPr>
          <p:cNvPr id="2050" name="Picture 2" descr="C:\Users\Marcin\Desktop\Nowy folder\wrocław 19.05.2016 ok.g14\5800c1e69825f_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4279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7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20.10.2017r.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Stalowa Wola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pl-PL" dirty="0"/>
          </a:p>
          <a:p>
            <a:pPr algn="just"/>
            <a:r>
              <a:rPr lang="pl-PL" dirty="0"/>
              <a:t>27-latek Konrad K. biegając główną aleją </a:t>
            </a:r>
            <a:br>
              <a:rPr lang="pl-PL" dirty="0"/>
            </a:br>
            <a:r>
              <a:rPr lang="pl-PL" dirty="0"/>
              <a:t>w centrum handlowym w Stalowej Woli </a:t>
            </a:r>
            <a:br>
              <a:rPr lang="pl-PL" dirty="0"/>
            </a:br>
            <a:r>
              <a:rPr lang="pl-PL" dirty="0"/>
              <a:t>z bagnetami wojskowymi w rękach, zabiła </a:t>
            </a:r>
            <a:br>
              <a:rPr lang="pl-PL" dirty="0"/>
            </a:br>
            <a:r>
              <a:rPr lang="pl-PL" dirty="0"/>
              <a:t>51-letnią kobietę a dziewięć innych osób ranił.</a:t>
            </a:r>
          </a:p>
          <a:p>
            <a:pPr algn="just"/>
            <a:r>
              <a:rPr lang="pl-PL" dirty="0"/>
              <a:t>Relacja jednej z ekspedientek CH dla reporterki „Uwagi” – „…noże były duże, uniesione do góry </a:t>
            </a:r>
            <a:br>
              <a:rPr lang="pl-PL" dirty="0"/>
            </a:br>
            <a:r>
              <a:rPr lang="pl-PL" dirty="0"/>
              <a:t>i on po prostu biegł. Wydawało mi się, że to jest jakaś dziecinna zagrywka, że zbliża się Halloween...”</a:t>
            </a:r>
          </a:p>
          <a:p>
            <a:pPr algn="just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591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20.10.2017r.</a:t>
            </a:r>
            <a:b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Stalowa Wola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644008" cy="3845023"/>
          </a:xfrm>
        </p:spPr>
      </p:pic>
      <p:pic>
        <p:nvPicPr>
          <p:cNvPr id="3074" name="Picture 2" descr="C:\Users\Marcin\Desktop\Nowy folder\stalowa wola 20.10.2017\59ea0a28c5e03_o,size,969x565,q,71,h,4e5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499992" cy="384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8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SAMOTNY WILK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8227"/>
            <a:ext cx="9144000" cy="533314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33789" y="1628800"/>
            <a:ext cx="9110212" cy="432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 AKTYWNY STRZELEC, AKTYWNY ZABÓJCA, SOLO TERRORYSTA, CZARNY ANIOŁ - </a:t>
            </a:r>
            <a:r>
              <a:rPr lang="pl-PL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osoba najczęściej niestabilna psychicznie (często indoktrynowana religijnie, politycznie) niestabilna  emocjonalnie, sympatyzująca </a:t>
            </a:r>
            <a:br>
              <a:rPr lang="pl-PL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z ugrupowaniem terrorystycznym. Usiłuje zabić jak największą liczbę osób w mocno zaludnionych miejscach </a:t>
            </a:r>
            <a:br>
              <a:rPr lang="pl-PL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Arial" pitchFamily="34" charset="0"/>
                <a:cs typeface="Arial" pitchFamily="34" charset="0"/>
              </a:rPr>
              <a:t>i obiektach (np. szkoły, zakłady pracy, centra handlowe, lotniska itp.) w jak najkrótszym czasie, używając broni palnej, materiałów wybuchowych, noża, pojazdów mechanicznych itp. Swoim działaniem, na które się decyduje, chce pokazać swój bunt, zemstę, niezadowolenie. </a:t>
            </a:r>
          </a:p>
        </p:txBody>
      </p:sp>
    </p:spTree>
    <p:extLst>
      <p:ext uri="{BB962C8B-B14F-4D97-AF65-F5344CB8AC3E}">
        <p14:creationId xmlns:p14="http://schemas.microsoft.com/office/powerpoint/2010/main" val="18547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Dlaczego wzrasta liczba ataków „samotnych wilków” 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sz="2000" dirty="0"/>
              <a:t>Duże zamachy:</a:t>
            </a:r>
          </a:p>
          <a:p>
            <a:pPr algn="just"/>
            <a:r>
              <a:rPr lang="pl-PL" sz="2000" dirty="0"/>
              <a:t> długi czas przygotowania;</a:t>
            </a:r>
          </a:p>
          <a:p>
            <a:pPr algn="just"/>
            <a:r>
              <a:rPr lang="pl-PL" sz="2000" dirty="0"/>
              <a:t>więcej osób biorących udział w przygotowaniu to większe prawdopodobieństwo wykrycia przez służby; </a:t>
            </a:r>
          </a:p>
          <a:p>
            <a:pPr algn="just"/>
            <a:r>
              <a:rPr lang="pl-PL" sz="2000" dirty="0"/>
              <a:t>Trudność w pozyskaniu środków potrzebnych do masowego zamach (np. materiały wybuchowe);</a:t>
            </a:r>
          </a:p>
          <a:p>
            <a:pPr marL="0" indent="0" algn="just">
              <a:buNone/>
            </a:pPr>
            <a:r>
              <a:rPr lang="pl-PL" sz="2000" dirty="0"/>
              <a:t>Atak „samotnego wilka”:</a:t>
            </a:r>
          </a:p>
          <a:p>
            <a:pPr algn="just"/>
            <a:r>
              <a:rPr lang="pl-PL" sz="2000" dirty="0"/>
              <a:t>doraźne przygotowanie;</a:t>
            </a:r>
          </a:p>
          <a:p>
            <a:pPr algn="just"/>
            <a:r>
              <a:rPr lang="pl-PL" sz="2000" dirty="0"/>
              <a:t>trudność w wykryciu;</a:t>
            </a:r>
          </a:p>
          <a:p>
            <a:pPr algn="just"/>
            <a:r>
              <a:rPr lang="pl-PL" sz="2000" dirty="0"/>
              <a:t>łatwość pozyskania broni;</a:t>
            </a:r>
          </a:p>
          <a:p>
            <a:pPr marL="0" indent="0" algn="just">
              <a:buNone/>
            </a:pPr>
            <a:r>
              <a:rPr lang="pl-PL" sz="2000" i="1" dirty="0"/>
              <a:t>	</a:t>
            </a:r>
          </a:p>
          <a:p>
            <a:pPr marL="0" indent="0" algn="just">
              <a:buNone/>
            </a:pPr>
            <a:r>
              <a:rPr lang="pl-PL" sz="2000" i="1" dirty="0"/>
              <a:t>	W większości ostatnich ataków w Europie zamachowcy działali w pojedynkę. Nie należeli do struktur Państwa Islamskiego, nie byli bojownikami, którzy zostali przeszkoleni </a:t>
            </a:r>
            <a:br>
              <a:rPr lang="pl-PL" sz="2000" i="1" dirty="0"/>
            </a:br>
            <a:r>
              <a:rPr lang="pl-PL" sz="2000" i="1" dirty="0"/>
              <a:t>i wysłani do Europy. Jak mówią byli funkcjonariusze służb specjalnych – to terroryści </a:t>
            </a:r>
            <a:br>
              <a:rPr lang="pl-PL" sz="2000" i="1" dirty="0"/>
            </a:br>
            <a:r>
              <a:rPr lang="pl-PL" sz="2000" i="1" dirty="0"/>
              <a:t>z przypadku. Równocześnie służby podkreślają, że osoby przeprowadzające ostatnie ataki to tzw. samotne wilki i są one dużo większym zagrożeniem, niż zorganizowane grupy terrorystyczne – nie da się namierzyć, rozpracować i zatrzymać tak jak dużych organizacji – wypowiedź dla TVP Info.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27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24A2D7B394394E89C680F97FB42FC2" ma:contentTypeVersion="1" ma:contentTypeDescription="Utwórz nowy dokument." ma:contentTypeScope="" ma:versionID="9c4b130a3451e26ed6b22be306ab81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15AA2A-A23B-43BD-971F-A98AC82F9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F22193-1ED1-45D8-85E0-6A57020A8ED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4FBC46F-010C-4399-AAEE-8F02614B7E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1517</Words>
  <Application>Microsoft Office PowerPoint</Application>
  <PresentationFormat>Pokaz na ekranie (4:3)</PresentationFormat>
  <Paragraphs>115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Motyw pakietu Office</vt:lpstr>
      <vt:lpstr>  </vt:lpstr>
      <vt:lpstr>19.07.2014r.  Sopot</vt:lpstr>
      <vt:lpstr>19.07.2014r.  Sopot</vt:lpstr>
      <vt:lpstr>19.05.2016r.  Wrocław </vt:lpstr>
      <vt:lpstr>19.05.2016r.  Wrocław </vt:lpstr>
      <vt:lpstr>20.10.2017r. Stalowa Wola</vt:lpstr>
      <vt:lpstr> 20.10.2017r. Stalowa Wola</vt:lpstr>
      <vt:lpstr>SAMOTNY WILK</vt:lpstr>
      <vt:lpstr>Dlaczego wzrasta liczba ataków „samotnych wilków” ?</vt:lpstr>
      <vt:lpstr>ZAPOBIEGAJ</vt:lpstr>
      <vt:lpstr>ZAPOBIEGAJ</vt:lpstr>
      <vt:lpstr>REAGOWANIE</vt:lpstr>
      <vt:lpstr>UCIEKAJ</vt:lpstr>
      <vt:lpstr>SCHOWAJ SIĘ</vt:lpstr>
      <vt:lpstr>WALCZ</vt:lpstr>
      <vt:lpstr>SYTUACJA ZAKŁADNICZA –  FAZA I „UPROWADZENIE”</vt:lpstr>
      <vt:lpstr>SYTUACJA ZAKŁADNICZA –  FAZA I „UPROWADZENIE”</vt:lpstr>
      <vt:lpstr>SYTUACJA ZAKŁADNICZA –  FAZA II„UWIĘZIENIE”</vt:lpstr>
      <vt:lpstr>SYTUACJA ZAKŁADNICZA –  FAZA III „ODBICIE”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POTENCJALNE  I REALNE ZAGROŻENIE WSPÓŁCZESNYM TERRORYZMEM  ORAZ SPOSOBY REAGOWANIA</dc:title>
  <dc:creator>Marcin</dc:creator>
  <cp:lastModifiedBy>Agnieszka Farat</cp:lastModifiedBy>
  <cp:revision>36</cp:revision>
  <dcterms:created xsi:type="dcterms:W3CDTF">2017-12-05T20:30:35Z</dcterms:created>
  <dcterms:modified xsi:type="dcterms:W3CDTF">2021-11-30T14:37:36Z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0x0101007A24A2D7B394394E89C680F97FB42FC2</vt:lpwstr>
  </property>
</Properties>
</file>