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7" r:id="rId5"/>
    <p:sldId id="300" r:id="rId6"/>
    <p:sldId id="308" r:id="rId7"/>
    <p:sldId id="309" r:id="rId8"/>
    <p:sldId id="307" r:id="rId9"/>
    <p:sldId id="311" r:id="rId10"/>
    <p:sldId id="312" r:id="rId11"/>
    <p:sldId id="317" r:id="rId12"/>
    <p:sldId id="320" r:id="rId13"/>
    <p:sldId id="321" r:id="rId14"/>
    <p:sldId id="322" r:id="rId15"/>
    <p:sldId id="323" r:id="rId16"/>
    <p:sldId id="324" r:id="rId17"/>
    <p:sldId id="356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3" r:id="rId26"/>
    <p:sldId id="334" r:id="rId27"/>
    <p:sldId id="335" r:id="rId28"/>
    <p:sldId id="337" r:id="rId29"/>
    <p:sldId id="338" r:id="rId30"/>
    <p:sldId id="340" r:id="rId31"/>
    <p:sldId id="341" r:id="rId32"/>
    <p:sldId id="342" r:id="rId33"/>
    <p:sldId id="343" r:id="rId34"/>
    <p:sldId id="346" r:id="rId35"/>
    <p:sldId id="347" r:id="rId36"/>
    <p:sldId id="348" r:id="rId37"/>
    <p:sldId id="349" r:id="rId38"/>
    <p:sldId id="350" r:id="rId39"/>
    <p:sldId id="314" r:id="rId40"/>
    <p:sldId id="354" r:id="rId41"/>
    <p:sldId id="355" r:id="rId42"/>
    <p:sldId id="315" r:id="rId43"/>
    <p:sldId id="318" r:id="rId44"/>
    <p:sldId id="258" r:id="rId45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9C1E5C0-8BBA-4B46-88F6-A028D1A0B810}">
          <p14:sldIdLst>
            <p14:sldId id="257"/>
            <p14:sldId id="300"/>
            <p14:sldId id="308"/>
            <p14:sldId id="309"/>
            <p14:sldId id="307"/>
            <p14:sldId id="311"/>
            <p14:sldId id="312"/>
            <p14:sldId id="317"/>
            <p14:sldId id="320"/>
            <p14:sldId id="321"/>
            <p14:sldId id="322"/>
            <p14:sldId id="323"/>
            <p14:sldId id="324"/>
            <p14:sldId id="356"/>
            <p14:sldId id="325"/>
            <p14:sldId id="326"/>
            <p14:sldId id="327"/>
            <p14:sldId id="328"/>
            <p14:sldId id="329"/>
            <p14:sldId id="330"/>
            <p14:sldId id="332"/>
            <p14:sldId id="333"/>
            <p14:sldId id="334"/>
            <p14:sldId id="335"/>
            <p14:sldId id="337"/>
            <p14:sldId id="338"/>
            <p14:sldId id="340"/>
            <p14:sldId id="341"/>
            <p14:sldId id="342"/>
            <p14:sldId id="343"/>
            <p14:sldId id="346"/>
            <p14:sldId id="347"/>
            <p14:sldId id="348"/>
            <p14:sldId id="349"/>
            <p14:sldId id="350"/>
            <p14:sldId id="314"/>
            <p14:sldId id="354"/>
            <p14:sldId id="355"/>
            <p14:sldId id="315"/>
            <p14:sldId id="318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EA68-7253-524B-B7ED-D84A80ED135C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819C5-210B-4442-9E66-7227A66DC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49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9C27-A09B-3E44-9DB8-8913E8D55002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3B1A-C82D-994E-B408-6CCFE3DECA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7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 descr="logoSG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-ogol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Obraz 5" descr="SGH_piramida-ogol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9318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044000" y="3181996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108760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8000" y="1187302"/>
            <a:ext cx="3577800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20624" y="1187302"/>
            <a:ext cx="3766176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005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7999" y="1187302"/>
            <a:ext cx="7773417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917575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917575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3" hasCustomPrompt="1"/>
          </p:nvPr>
        </p:nvSpPr>
        <p:spPr>
          <a:xfrm>
            <a:off x="3661120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3" name="Symbol zastępczy obrazu 8"/>
          <p:cNvSpPr>
            <a:spLocks noGrp="1"/>
          </p:cNvSpPr>
          <p:nvPr>
            <p:ph type="pic" sz="quarter" idx="14"/>
          </p:nvPr>
        </p:nvSpPr>
        <p:spPr>
          <a:xfrm>
            <a:off x="3661120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3661120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404391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6" name="Symbol zastępczy obrazu 8"/>
          <p:cNvSpPr>
            <a:spLocks noGrp="1"/>
          </p:cNvSpPr>
          <p:nvPr>
            <p:ph type="pic" sz="quarter" idx="17"/>
          </p:nvPr>
        </p:nvSpPr>
        <p:spPr>
          <a:xfrm>
            <a:off x="6404391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zawartości 10"/>
          <p:cNvSpPr>
            <a:spLocks noGrp="1"/>
          </p:cNvSpPr>
          <p:nvPr>
            <p:ph sz="quarter" idx="18"/>
          </p:nvPr>
        </p:nvSpPr>
        <p:spPr>
          <a:xfrm>
            <a:off x="6404391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4135438" cy="284003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562475" y="1270000"/>
            <a:ext cx="4129088" cy="28400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5683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6DE02F-5E82-4D8C-88F8-CB409F36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1A3082-73BB-49AA-8DD7-315923221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406F89-F1F9-4201-A2D0-C83B4925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EB20-FDBD-49B0-80FA-AD587B237934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C140AF-A05E-4E10-9080-95D17F5A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B66BEE-5C26-452D-B77C-47389947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EDF3-3D5C-4770-AF5C-20DF6E610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56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8000" y="1043751"/>
            <a:ext cx="77688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7896328" y="4586443"/>
            <a:ext cx="79508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800" dirty="0" err="1">
                <a:solidFill>
                  <a:srgbClr val="007481"/>
                </a:solidFill>
                <a:latin typeface="Open Sans Regular"/>
                <a:cs typeface="Open Sans Regular"/>
              </a:rPr>
              <a:t>www.sgh.waw.pl</a:t>
            </a:r>
            <a:endParaRPr lang="pl-PL" sz="800" dirty="0">
              <a:solidFill>
                <a:srgbClr val="007481"/>
              </a:solidFill>
              <a:latin typeface="Open Sans Regular"/>
              <a:cs typeface="Open Sans Regular"/>
            </a:endParaRPr>
          </a:p>
        </p:txBody>
      </p:sp>
      <p:pic>
        <p:nvPicPr>
          <p:cNvPr id="9" name="Obraz 8" descr="SGH_male-logo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3" y="4601068"/>
            <a:ext cx="395520" cy="1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54" r:id="rId7"/>
    <p:sldLayoutId id="2147483664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Open Sans Regular"/>
          <a:ea typeface="+mj-ea"/>
          <a:cs typeface="Open Sans Regular"/>
        </a:defRPr>
      </a:lvl1pPr>
    </p:titleStyle>
    <p:bodyStyle>
      <a:lvl1pPr marL="216000" indent="-216000" algn="l" defTabSz="457200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»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jklime1@sgh.waw.pl" TargetMode="External"/><Relationship Id="rId2" Type="http://schemas.openxmlformats.org/officeDocument/2006/relationships/hyperlink" Target="mailto:sklime@sgh.waw.p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30521" y="2571750"/>
            <a:ext cx="5455665" cy="1538870"/>
          </a:xfrm>
        </p:spPr>
        <p:txBody>
          <a:bodyPr/>
          <a:lstStyle/>
          <a:p>
            <a:r>
              <a:rPr lang="pl-PL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Strach przed nowym - dlaczego młodzi ludzie boją się zakładać własne firmy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84310" y="4343771"/>
            <a:ext cx="3104349" cy="588409"/>
          </a:xfrm>
        </p:spPr>
        <p:txBody>
          <a:bodyPr>
            <a:normAutofit fontScale="55000" lnSpcReduction="20000"/>
          </a:bodyPr>
          <a:lstStyle/>
          <a:p>
            <a:r>
              <a:rPr lang="pl-PL" dirty="0"/>
              <a:t>dr Sabina Klimek, prof. Jan Klimek </a:t>
            </a:r>
          </a:p>
          <a:p>
            <a:r>
              <a:rPr lang="pl-PL" dirty="0"/>
              <a:t>Szkoła Główna Handlowa w Warszawie </a:t>
            </a:r>
          </a:p>
          <a:p>
            <a:r>
              <a:rPr lang="pl-PL" dirty="0"/>
              <a:t>Warszawa 2021 </a:t>
            </a:r>
          </a:p>
        </p:txBody>
      </p:sp>
    </p:spTree>
    <p:extLst>
      <p:ext uri="{BB962C8B-B14F-4D97-AF65-F5344CB8AC3E}">
        <p14:creationId xmlns:p14="http://schemas.microsoft.com/office/powerpoint/2010/main" val="361042012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Interesuje mnie przedsiębiorczość w związku z tradycjami rodzinnymi.. Liczba odpowiedzi: 105 odpowiedzi.">
            <a:extLst>
              <a:ext uri="{FF2B5EF4-FFF2-40B4-BE49-F238E27FC236}">
                <a16:creationId xmlns:a16="http://schemas.microsoft.com/office/drawing/2014/main" id="{DE067A07-CB27-43AD-8459-B892D482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6" y="531890"/>
            <a:ext cx="8079461" cy="39017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1410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Interesuje mnie przedsiębiorczość, bo zachęcili mnie koledzy.. Liczba odpowiedzi: 105 odpowiedzi.">
            <a:extLst>
              <a:ext uri="{FF2B5EF4-FFF2-40B4-BE49-F238E27FC236}">
                <a16:creationId xmlns:a16="http://schemas.microsoft.com/office/drawing/2014/main" id="{F61ED87C-74C1-4681-8AC4-765F534A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6" y="462274"/>
            <a:ext cx="8223717" cy="40345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3450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Interesuje mnie przedsiębiorczość, bo zachęcili mnie nauczyciele.. Liczba odpowiedzi: 105 odpowiedzi.">
            <a:extLst>
              <a:ext uri="{FF2B5EF4-FFF2-40B4-BE49-F238E27FC236}">
                <a16:creationId xmlns:a16="http://schemas.microsoft.com/office/drawing/2014/main" id="{AEFC9DA9-8194-4440-9166-4F45FAA13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" y="309364"/>
            <a:ext cx="8351044" cy="39700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4103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Skąd czerpiesz informacje na temat przedsiębiorczości? Ze szkoły. Liczba odpowiedzi: 105 odpowiedzi.">
            <a:extLst>
              <a:ext uri="{FF2B5EF4-FFF2-40B4-BE49-F238E27FC236}">
                <a16:creationId xmlns:a16="http://schemas.microsoft.com/office/drawing/2014/main" id="{38432F8B-1A52-40D7-B816-F7DA61B2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0" y="442876"/>
            <a:ext cx="8378639" cy="39831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6256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ykres odpowiedzi z Formularzy. Tytuł pytania: Skąd czerpiesz informacje na temat przedsiębiorczości? Z internetu. Liczba odpowiedzi: 104 odpowiedzi.">
            <a:extLst>
              <a:ext uri="{FF2B5EF4-FFF2-40B4-BE49-F238E27FC236}">
                <a16:creationId xmlns:a16="http://schemas.microsoft.com/office/drawing/2014/main" id="{74AB89B4-3C9B-4A9F-BCED-BF16A2ED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1" y="536777"/>
            <a:ext cx="8149537" cy="387386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692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Skąd czerpiesz informacje na temat przedsiębiorczości? Z sieci społecznościowych. Liczba odpowiedzi: 105 odpowiedzi.">
            <a:extLst>
              <a:ext uri="{FF2B5EF4-FFF2-40B4-BE49-F238E27FC236}">
                <a16:creationId xmlns:a16="http://schemas.microsoft.com/office/drawing/2014/main" id="{0DB3CC22-D838-4137-BEA5-6D2159C7E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3" y="513701"/>
            <a:ext cx="8424374" cy="38892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830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Skąd czerpiesz informacje na temat przedsiębiorczości? Z organizacji pozarządowych. Liczba odpowiedzi: 105 odpowiedzi.">
            <a:extLst>
              <a:ext uri="{FF2B5EF4-FFF2-40B4-BE49-F238E27FC236}">
                <a16:creationId xmlns:a16="http://schemas.microsoft.com/office/drawing/2014/main" id="{41AE0949-552E-43A2-9899-FD8229EDA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6" y="414833"/>
            <a:ext cx="8464024" cy="40237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3983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wyzwania stoją dzisiaj przed młodzieżą w obszarze przedsiębiorczości? Niesprzyjające otoczenie gospodarcze. Liczba odpowiedzi: 105 odpowiedzi.">
            <a:extLst>
              <a:ext uri="{FF2B5EF4-FFF2-40B4-BE49-F238E27FC236}">
                <a16:creationId xmlns:a16="http://schemas.microsoft.com/office/drawing/2014/main" id="{331332ED-2137-4ABB-92CC-79E736ED1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7" y="215154"/>
            <a:ext cx="8340415" cy="41801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5321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wyzwania stoją dzisiaj przed młodzieżą w obszarze przedsiębiorczości? Założenie i prowadzenie firmy jest zbyt kosztowne. Liczba odpowiedzi: 104 odpowiedzi.">
            <a:extLst>
              <a:ext uri="{FF2B5EF4-FFF2-40B4-BE49-F238E27FC236}">
                <a16:creationId xmlns:a16="http://schemas.microsoft.com/office/drawing/2014/main" id="{1E42DCB0-F6DC-422E-8383-82DEBA78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9" y="338098"/>
            <a:ext cx="8579381" cy="41493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3828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wyzwania stoją przed młodzieżą dzisiaj w obszarze przedsiębiorczości? Brak chęci i możliwości zaagażowania się. Liczba odpowiedzi: 105 odpowiedzi.">
            <a:extLst>
              <a:ext uri="{FF2B5EF4-FFF2-40B4-BE49-F238E27FC236}">
                <a16:creationId xmlns:a16="http://schemas.microsoft.com/office/drawing/2014/main" id="{444375F0-6063-4A7A-9343-7BB9062F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5" y="478171"/>
            <a:ext cx="8497689" cy="39401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978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34B34-0113-4CEF-8B2D-E670685C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</p:spPr>
        <p:txBody>
          <a:bodyPr anchor="t">
            <a:normAutofit/>
          </a:bodyPr>
          <a:lstStyle/>
          <a:p>
            <a:r>
              <a:rPr lang="pl-PL" dirty="0"/>
              <a:t>Zagadnienia do dyskusji </a:t>
            </a:r>
          </a:p>
        </p:txBody>
      </p:sp>
      <p:pic>
        <p:nvPicPr>
          <p:cNvPr id="7" name="Symbol zastępczy zawartości 6" descr="Grupa studentów pracujących w bibliotece">
            <a:extLst>
              <a:ext uri="{FF2B5EF4-FFF2-40B4-BE49-F238E27FC236}">
                <a16:creationId xmlns:a16="http://schemas.microsoft.com/office/drawing/2014/main" id="{E3E9A74D-F630-436B-80AA-828AE34924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6947" y="1379300"/>
            <a:ext cx="3578225" cy="2384900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28AEED-7AF1-4A79-B43A-FFE9C942D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0624" y="1187302"/>
            <a:ext cx="3766176" cy="3145745"/>
          </a:xfrm>
        </p:spPr>
        <p:txBody>
          <a:bodyPr>
            <a:normAutofit/>
          </a:bodyPr>
          <a:lstStyle/>
          <a:p>
            <a:pPr marL="0" indent="0">
              <a:lnSpc>
                <a:spcPct val="102000"/>
              </a:lnSpc>
              <a:spcAft>
                <a:spcPts val="600"/>
              </a:spcAft>
              <a:buNone/>
            </a:pPr>
            <a:r>
              <a:rPr lang="pl-PL" sz="1400" dirty="0"/>
              <a:t>1. Dlaczego na żadnym z etapów systemu edukacji, nie przygotowuje się młodzieży do </a:t>
            </a:r>
            <a:r>
              <a:rPr lang="pl-PL" sz="1400" dirty="0" err="1"/>
              <a:t>zachowań</a:t>
            </a:r>
            <a:r>
              <a:rPr lang="pl-PL" sz="1400" dirty="0"/>
              <a:t> pro przedsiębiorczych? </a:t>
            </a:r>
          </a:p>
          <a:p>
            <a:pPr marL="0" indent="0">
              <a:lnSpc>
                <a:spcPct val="102000"/>
              </a:lnSpc>
              <a:spcAft>
                <a:spcPts val="600"/>
              </a:spcAft>
              <a:buNone/>
            </a:pPr>
            <a:r>
              <a:rPr lang="pl-PL" sz="1400" dirty="0"/>
              <a:t>2. Czy przedsiębiorczość jest wyłącznie cechą wrodzoną, czy można jej się nauczyć? </a:t>
            </a:r>
          </a:p>
          <a:p>
            <a:pPr marL="0" indent="0">
              <a:lnSpc>
                <a:spcPct val="102000"/>
              </a:lnSpc>
              <a:spcAft>
                <a:spcPts val="600"/>
              </a:spcAft>
              <a:buNone/>
            </a:pPr>
            <a:r>
              <a:rPr lang="pl-PL" sz="1400" dirty="0"/>
              <a:t>3. „Chcę, ale boję się”. Dlaczego w Europie boimy się podejmować wyzwania ze strachu przed porażką?</a:t>
            </a:r>
          </a:p>
          <a:p>
            <a:pPr marL="0" indent="0">
              <a:lnSpc>
                <a:spcPct val="102000"/>
              </a:lnSpc>
              <a:spcAft>
                <a:spcPts val="600"/>
              </a:spcAft>
              <a:buNone/>
            </a:pPr>
            <a:r>
              <a:rPr lang="pl-PL" sz="1400" dirty="0"/>
              <a:t>4.”Chcę, ale nie mam za co”. Czy brak środków, to główny powód rezygnacji z budowania kariery przedsiębiorcy? </a:t>
            </a:r>
          </a:p>
        </p:txBody>
      </p:sp>
    </p:spTree>
    <p:extLst>
      <p:ext uri="{BB962C8B-B14F-4D97-AF65-F5344CB8AC3E}">
        <p14:creationId xmlns:p14="http://schemas.microsoft.com/office/powerpoint/2010/main" val="112700249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wyzwania stoją przed młodzieżą dzisiaj w obszarze przedsiębiorczości? Małym i średnim firmom trudno jest się rozwinąć. Liczba odpowiedzi: 104 odpowiedzi.">
            <a:extLst>
              <a:ext uri="{FF2B5EF4-FFF2-40B4-BE49-F238E27FC236}">
                <a16:creationId xmlns:a16="http://schemas.microsoft.com/office/drawing/2014/main" id="{8998A362-3380-4A2D-8506-4022B512D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3" y="537885"/>
            <a:ext cx="8207054" cy="39593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8594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wyzwania stoją przed młodzieżą dzisiaj w obszarze przedsiębiorczości? Brak lub za mało przedsiębiorczości w programach nauczania. Liczba odpowiedzi: 104 odpowiedzi.">
            <a:extLst>
              <a:ext uri="{FF2B5EF4-FFF2-40B4-BE49-F238E27FC236}">
                <a16:creationId xmlns:a16="http://schemas.microsoft.com/office/drawing/2014/main" id="{EAD5CE64-70AE-494B-9EEF-D1BA8597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" y="330415"/>
            <a:ext cx="8635609" cy="42492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2096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wyzwania stoją przed młodzieżą dzisiaj w obszarze przedsiębiorczości? Mały poziom wiedzy na temat przedsiębiorczości. Liczba odpowiedzi: 103 odpowiedzi.">
            <a:extLst>
              <a:ext uri="{FF2B5EF4-FFF2-40B4-BE49-F238E27FC236}">
                <a16:creationId xmlns:a16="http://schemas.microsoft.com/office/drawing/2014/main" id="{095081C3-4FDA-431A-81DA-8BA12765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5" y="591672"/>
            <a:ext cx="7945739" cy="38727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3752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wyzwania stoją przed młodzieżą dzisiaj w obszarze przedsiębiorczości? Strach przed nowym i nieprzygotowanie do radzenia sobie z trudnościami. Liczba odpowiedzi: 104 odpowiedzi.">
            <a:extLst>
              <a:ext uri="{FF2B5EF4-FFF2-40B4-BE49-F238E27FC236}">
                <a16:creationId xmlns:a16="http://schemas.microsoft.com/office/drawing/2014/main" id="{EE015F44-D3D6-4E4E-8D55-649B780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9" y="468868"/>
            <a:ext cx="8507742" cy="39955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6816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wyzwania stoją przed młodzieżą dzisiaj w obszarze przedsiębiorczości? Edukacja nie zapewnia niezbędnej wiedzy i umiejętności. Liczba odpowiedzi: 104 odpowiedzi.">
            <a:extLst>
              <a:ext uri="{FF2B5EF4-FFF2-40B4-BE49-F238E27FC236}">
                <a16:creationId xmlns:a16="http://schemas.microsoft.com/office/drawing/2014/main" id="{CD96A6C9-39DC-49C0-950E-37435D3B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2" y="439651"/>
            <a:ext cx="8414016" cy="41016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9309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wyzwania stoją przed młodzieżą dzisiaj w obszarze przedsiębiorczości? Zbyt duża biurokracja i obostrzenia w prowadzeniu firmy. Liczba odpowiedzi: 103 odpowiedzi.">
            <a:extLst>
              <a:ext uri="{FF2B5EF4-FFF2-40B4-BE49-F238E27FC236}">
                <a16:creationId xmlns:a16="http://schemas.microsoft.com/office/drawing/2014/main" id="{4420D63F-F47F-4444-9D90-7B4B125E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6" y="491778"/>
            <a:ext cx="8520787" cy="39342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42604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wyzwania stoją przed młodzieżą dzisiaj w obszarze przedsiębiorczości? Rozwój młodych ludzi nie zależy od ich wiedzy. Liczba odpowiedzi: 103 odpowiedzi.">
            <a:extLst>
              <a:ext uri="{FF2B5EF4-FFF2-40B4-BE49-F238E27FC236}">
                <a16:creationId xmlns:a16="http://schemas.microsoft.com/office/drawing/2014/main" id="{645146AD-A71D-4CF2-885F-44B6BC08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4" y="339859"/>
            <a:ext cx="8621552" cy="40477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1024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są oczekiwania dotyczące twojej przyszłej pracy, lub twojej przyszłej firmy? Prestiżowa pozycja. Liczba odpowiedzi: 104 odpowiedzi.">
            <a:extLst>
              <a:ext uri="{FF2B5EF4-FFF2-40B4-BE49-F238E27FC236}">
                <a16:creationId xmlns:a16="http://schemas.microsoft.com/office/drawing/2014/main" id="{8EBE09FD-5C98-44A4-8817-586F6544A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9" y="247651"/>
            <a:ext cx="8396642" cy="4267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5413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są oczekiwania dotyczące twojej przyszłej pracy, lub twojej przyszłej firmy? Dobra kariera. Liczba odpowiedzi: 104 odpowiedzi.">
            <a:extLst>
              <a:ext uri="{FF2B5EF4-FFF2-40B4-BE49-F238E27FC236}">
                <a16:creationId xmlns:a16="http://schemas.microsoft.com/office/drawing/2014/main" id="{981D48E1-9049-40A4-813F-C336F103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315115"/>
            <a:ext cx="8123882" cy="41262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9790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są oczekiwania dotyczące twojej przyszłej pracy, lub twojej przyszłej firmy? Rozwój osobisty. Liczba odpowiedzi: 104 odpowiedzi.">
            <a:extLst>
              <a:ext uri="{FF2B5EF4-FFF2-40B4-BE49-F238E27FC236}">
                <a16:creationId xmlns:a16="http://schemas.microsoft.com/office/drawing/2014/main" id="{DE56380D-7F9D-40F4-A8CB-F2BC17E2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8" y="452052"/>
            <a:ext cx="8464024" cy="40237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629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2D12BD-8C26-4522-A880-176921EE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383" y="336672"/>
            <a:ext cx="7773417" cy="675334"/>
          </a:xfrm>
        </p:spPr>
        <p:txBody>
          <a:bodyPr/>
          <a:lstStyle/>
          <a:p>
            <a:r>
              <a:rPr lang="pl-PL" dirty="0"/>
              <a:t>Bezrobocie wśród młodzieży w Polsce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76DD60D-A88C-4084-B869-2BBCC54EF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7" y="1094787"/>
            <a:ext cx="3577800" cy="3145745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Według Głównego Urzędu Statystycznego stopa bezrobocia Polaków w wieku 15–24 lata wynosiła w III kwartale 2020 roku 13,0%, czyli w porównaniu do II kwartału 2020 roku wzrosła o 3,5 pkt. proc., a w relacji do III kwartału 2019 roku – o 2,2 punktu procentowego. </a:t>
            </a:r>
          </a:p>
          <a:p>
            <a:r>
              <a:rPr lang="pl-PL" dirty="0"/>
              <a:t>Ostatnio tak wysoka stopa miała miejsce w 2017 roku. Najwyższą wartość tego wskaźnika odnotowano w I kwartale 2003 roku (46,5%), a najniższą – w I kwartale 2020 roku (8,7%). </a:t>
            </a:r>
          </a:p>
          <a:p>
            <a:r>
              <a:rPr lang="pl-PL" dirty="0"/>
              <a:t>Oznacza to, że jesteśmy ciągle zdecydowanie bliżej rekordowo niskich wyników niż poziomów tego parametru typowych dla ostatniego ćwierćwiecza.</a:t>
            </a:r>
          </a:p>
        </p:txBody>
      </p:sp>
      <p:pic>
        <p:nvPicPr>
          <p:cNvPr id="8" name="Symbol zastępczy zawartości 7" descr="Młoda podróżniczka w ruchliwym mieście">
            <a:extLst>
              <a:ext uri="{FF2B5EF4-FFF2-40B4-BE49-F238E27FC236}">
                <a16:creationId xmlns:a16="http://schemas.microsoft.com/office/drawing/2014/main" id="{E2D37D5F-EDA7-4E54-82FF-58A4AD434D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1250" y="1504073"/>
            <a:ext cx="3765550" cy="2511592"/>
          </a:xfrm>
        </p:spPr>
      </p:pic>
    </p:spTree>
    <p:extLst>
      <p:ext uri="{BB962C8B-B14F-4D97-AF65-F5344CB8AC3E}">
        <p14:creationId xmlns:p14="http://schemas.microsoft.com/office/powerpoint/2010/main" val="62840764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Jakie są oczekiwania dotyczące twojej przyszłej pracy, lub twojej przyszłej firmy? Rozwój przedsiębiorstwa o wysokiej jakości miejscach pracy i produkcji. Liczba odpowiedzi: 103 odpowiedzi.">
            <a:extLst>
              <a:ext uri="{FF2B5EF4-FFF2-40B4-BE49-F238E27FC236}">
                <a16:creationId xmlns:a16="http://schemas.microsoft.com/office/drawing/2014/main" id="{20C263C9-460F-41B6-96D2-477EE534B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0" y="430305"/>
            <a:ext cx="8551268" cy="409559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6381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Na ile jesteś przygotowany/a by konkurować na rynku pracy? Posiadam kwalifikacje zawodowe. Liczba odpowiedzi: 103 odpowiedzi.">
            <a:extLst>
              <a:ext uri="{FF2B5EF4-FFF2-40B4-BE49-F238E27FC236}">
                <a16:creationId xmlns:a16="http://schemas.microsoft.com/office/drawing/2014/main" id="{4AD07613-06B4-434B-8CD6-DF6A1F66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4" y="386258"/>
            <a:ext cx="8524132" cy="40522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5559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Na ile jesteś przygotowany/a by konkurować na rynku pracy? Posiadam niezbędne umiejętności twarde. Liczba odpowiedzi: 103 odpowiedzi.">
            <a:extLst>
              <a:ext uri="{FF2B5EF4-FFF2-40B4-BE49-F238E27FC236}">
                <a16:creationId xmlns:a16="http://schemas.microsoft.com/office/drawing/2014/main" id="{68AF7BA3-02F5-480A-A605-73FED5830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9" y="340099"/>
            <a:ext cx="8579381" cy="42395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5581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Na ile jesteś przygotowany/a by konkurować na rynku pracy? Posiadam niezbędne umiejętności miękkie. Liczba odpowiedzi: 103 odpowiedzi.">
            <a:extLst>
              <a:ext uri="{FF2B5EF4-FFF2-40B4-BE49-F238E27FC236}">
                <a16:creationId xmlns:a16="http://schemas.microsoft.com/office/drawing/2014/main" id="{3A6B459F-3AA9-4D46-8816-400947AE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7" y="460122"/>
            <a:ext cx="8565325" cy="42232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2485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Na ile jesteś przygotowany/a by konkurować na rynku pracy? Nabyłem nawyk ciągłego uczenia się. Liczba odpowiedzi: 103 odpowiedzi.">
            <a:extLst>
              <a:ext uri="{FF2B5EF4-FFF2-40B4-BE49-F238E27FC236}">
                <a16:creationId xmlns:a16="http://schemas.microsoft.com/office/drawing/2014/main" id="{3FA3AC5B-4501-4A58-9E03-30273B8B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8" y="431227"/>
            <a:ext cx="8525383" cy="40528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7041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ykres odpowiedzi z Formularzy. Tytuł pytania: Na ile jesteś przygotowany/a by konkurować na rynku pracy? Rozwinąłem kompetencje w kilku obszarach. Liczba odpowiedzi: 102 odpowiedzi.">
            <a:extLst>
              <a:ext uri="{FF2B5EF4-FFF2-40B4-BE49-F238E27FC236}">
                <a16:creationId xmlns:a16="http://schemas.microsoft.com/office/drawing/2014/main" id="{2F835DEF-007F-43FA-946E-F6D1A753E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1" y="399156"/>
            <a:ext cx="8550098" cy="43451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1595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38606" y="982674"/>
            <a:ext cx="8639436" cy="337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Open Sans Light"/>
                <a:cs typeface="Sabon Next LT" panose="02000500000000000000" pitchFamily="2" charset="0"/>
              </a:rPr>
              <a:t>uczelnie, szkoły wyższe i szkoły zawodowe powinny ściślej współpracować z pracodawcami 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Open Sans Light"/>
                <a:cs typeface="Sabon Next LT" panose="02000500000000000000" pitchFamily="2" charset="0"/>
              </a:rPr>
              <a:t>uczniowie muszą zdobywać wiedzę, która pozwoli im na znalezienie pierwszej pracy zgodnej z profilem wykształcenia i na dostosowanie się do zmieniających się potrzeb pracodawców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Open Sans Light"/>
                <a:cs typeface="Sabon Next LT" panose="02000500000000000000" pitchFamily="2" charset="0"/>
              </a:rPr>
              <a:t>uczniowie już na etapie szkoły średniej powinni otrzymywać wsparcie w wyborze ścieżki kształcenia. Powinni kierować się aktualną wiedzą o losach absolwentów konkretnych szkół </a:t>
            </a:r>
            <a:br>
              <a:rPr lang="pl-PL" sz="1600" dirty="0">
                <a:latin typeface="Open Sans Light"/>
                <a:cs typeface="Sabon Next LT" panose="02000500000000000000" pitchFamily="2" charset="0"/>
              </a:rPr>
            </a:br>
            <a:r>
              <a:rPr lang="pl-PL" sz="1600" dirty="0">
                <a:latin typeface="Open Sans Light"/>
                <a:cs typeface="Sabon Next LT" panose="02000500000000000000" pitchFamily="2" charset="0"/>
              </a:rPr>
              <a:t>i regionalnych prognozach popytu na pracę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Open Sans Light"/>
                <a:cs typeface="Sabon Next LT" panose="02000500000000000000" pitchFamily="2" charset="0"/>
              </a:rPr>
              <a:t>kluczowymi czynnikami sukcesu są efektywne zajęcia praktyczne w miejscu pracy oraz rola partnerów społecznych w procesie definiowania i organizowania programów nauczania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2" y="169646"/>
            <a:ext cx="890718" cy="659688"/>
          </a:xfrm>
          <a:prstGeom prst="rect">
            <a:avLst/>
          </a:prstGeom>
        </p:spPr>
      </p:pic>
      <p:sp>
        <p:nvSpPr>
          <p:cNvPr id="5" name="Tytuł 2">
            <a:extLst>
              <a:ext uri="{FF2B5EF4-FFF2-40B4-BE49-F238E27FC236}">
                <a16:creationId xmlns:a16="http://schemas.microsoft.com/office/drawing/2014/main" id="{EE3C24BE-5901-4A67-88B2-4256CF0A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76" y="307340"/>
            <a:ext cx="5820897" cy="675334"/>
          </a:xfrm>
        </p:spPr>
        <p:txBody>
          <a:bodyPr/>
          <a:lstStyle/>
          <a:p>
            <a:r>
              <a:rPr lang="pl-PL" dirty="0"/>
              <a:t>Rekomendacje </a:t>
            </a:r>
          </a:p>
        </p:txBody>
      </p:sp>
    </p:spTree>
    <p:extLst>
      <p:ext uri="{BB962C8B-B14F-4D97-AF65-F5344CB8AC3E}">
        <p14:creationId xmlns:p14="http://schemas.microsoft.com/office/powerpoint/2010/main" val="248716570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4626007" y="0"/>
            <a:ext cx="2646294" cy="42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88" b="1" dirty="0">
                <a:solidFill>
                  <a:schemeClr val="bg1"/>
                </a:solidFill>
                <a:latin typeface="+mj-lt"/>
              </a:rPr>
              <a:t>Wyzwaniach dla edukacji </a:t>
            </a:r>
            <a:br>
              <a:rPr lang="pl-PL" sz="1088" b="1" dirty="0">
                <a:solidFill>
                  <a:schemeClr val="bg1"/>
                </a:solidFill>
                <a:latin typeface="+mj-lt"/>
              </a:rPr>
            </a:br>
            <a:r>
              <a:rPr lang="pl-PL" sz="1088" b="1" dirty="0">
                <a:solidFill>
                  <a:schemeClr val="bg1"/>
                </a:solidFill>
                <a:latin typeface="+mj-lt"/>
              </a:rPr>
              <a:t>w dobie przemian technologicznych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" y="213584"/>
            <a:ext cx="890718" cy="659688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B51F3835-A3BC-4D0D-8E56-880F8C1C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76" y="259980"/>
            <a:ext cx="5820897" cy="675334"/>
          </a:xfrm>
        </p:spPr>
        <p:txBody>
          <a:bodyPr/>
          <a:lstStyle/>
          <a:p>
            <a:r>
              <a:rPr lang="pl-PL" dirty="0"/>
              <a:t>Rekomendacje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4E2A73-B3C1-4DDD-BC36-1922DE24E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latin typeface="Open Sans Light"/>
                <a:cs typeface="Sabon Next LT" panose="02000500000000000000" pitchFamily="2" charset="0"/>
              </a:rPr>
              <a:t>formą uzupełniania praktyk i zdobywania doświadczenia zawodowego powinny być staże zawodowe u pracodawców, z wynagrodzeniem dla ucznia 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latin typeface="Open Sans Light"/>
                <a:cs typeface="Sabon Next LT" panose="02000500000000000000" pitchFamily="2" charset="0"/>
              </a:rPr>
              <a:t>należy usprawnić efektywność egzaminów zawodowych 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latin typeface="Open Sans Light"/>
                <a:cs typeface="Sabon Next LT" panose="02000500000000000000" pitchFamily="2" charset="0"/>
              </a:rPr>
              <a:t>musimy zapewnić absolwentom kształcenie dualne, a następnie jak najlepsze warunki zatrudnienia 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latin typeface="Open Sans Light"/>
                <a:cs typeface="Sabon Next LT" panose="02000500000000000000" pitchFamily="2" charset="0"/>
              </a:rPr>
              <a:t>trzeba prowadzić działania lokalne, wykorzystując przy tym możliwości globalne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latin typeface="Open Sans Light"/>
                <a:cs typeface="Sabon Next LT" panose="02000500000000000000" pitchFamily="2" charset="0"/>
              </a:rPr>
              <a:t>należy zadbać o wzrost poziomu przedsiębiorczości osób młodych, ponieważ niewielka część z nich funkcjonuje w roli przedsiębiorców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309749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4626007" y="0"/>
            <a:ext cx="2646294" cy="42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88" b="1" dirty="0">
                <a:solidFill>
                  <a:schemeClr val="bg1"/>
                </a:solidFill>
                <a:latin typeface="+mj-lt"/>
              </a:rPr>
              <a:t>Wyzwaniach dla edukacji </a:t>
            </a:r>
            <a:br>
              <a:rPr lang="pl-PL" sz="1088" b="1" dirty="0">
                <a:solidFill>
                  <a:schemeClr val="bg1"/>
                </a:solidFill>
                <a:latin typeface="+mj-lt"/>
              </a:rPr>
            </a:br>
            <a:r>
              <a:rPr lang="pl-PL" sz="1088" b="1" dirty="0">
                <a:solidFill>
                  <a:schemeClr val="bg1"/>
                </a:solidFill>
                <a:latin typeface="+mj-lt"/>
              </a:rPr>
              <a:t>w dobie przemian technologicznych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2" y="329844"/>
            <a:ext cx="890718" cy="65968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5571FAE2-1300-49E2-B2E4-69597A49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035" y="342074"/>
            <a:ext cx="5267647" cy="675334"/>
          </a:xfrm>
        </p:spPr>
        <p:txBody>
          <a:bodyPr/>
          <a:lstStyle/>
          <a:p>
            <a:r>
              <a:rPr lang="pl-PL" dirty="0"/>
              <a:t>Rekomendacje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F96298-FC5B-492B-8949-37E6DAF30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361" y="1187302"/>
            <a:ext cx="8706010" cy="3145745"/>
          </a:xfrm>
        </p:spPr>
        <p:txBody>
          <a:bodyPr>
            <a:normAutofit fontScale="77500" lnSpcReduction="20000"/>
          </a:bodyPr>
          <a:lstStyle/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100" dirty="0">
                <a:latin typeface="Open Sans Light"/>
              </a:rPr>
              <a:t>niezbędna jest weryfikacja programów nauczania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100" dirty="0">
                <a:latin typeface="Open Sans Light"/>
              </a:rPr>
              <a:t>młodzież nie jest uczona samodzielnego myślenia i rozwiązywania problemów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100" dirty="0">
                <a:latin typeface="Open Sans Light"/>
              </a:rPr>
              <a:t>istnieje duża potrzeba zdefiniowania na nowo metod i celów kształcenia zawodowego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100" dirty="0">
                <a:latin typeface="Open Sans Light"/>
              </a:rPr>
              <a:t>potrzeba stworzenia efektywnego systemu kształcenia ustawicznego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100" dirty="0">
                <a:latin typeface="Open Sans Light"/>
              </a:rPr>
              <a:t>należy uczyć zdolności do kreowania i wdrażania innowacji, łączenia wiedzy i umiejętności </a:t>
            </a:r>
            <a:br>
              <a:rPr lang="pl-PL" sz="2100" dirty="0">
                <a:latin typeface="Open Sans Light"/>
              </a:rPr>
            </a:br>
            <a:r>
              <a:rPr lang="pl-PL" sz="2100" dirty="0">
                <a:latin typeface="Open Sans Light"/>
              </a:rPr>
              <a:t>z kilku dziedzin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100" dirty="0">
                <a:latin typeface="Open Sans Light"/>
              </a:rPr>
              <a:t>niezbędne jest zapewnienie odpowiedniego systemu  kształcenia kadry nauczycielskiej 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100" dirty="0">
                <a:latin typeface="Open Sans Light"/>
              </a:rPr>
              <a:t>kształcenie musi być elastyczne oraz mobilne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100" dirty="0">
              <a:latin typeface="Open Sans Ligh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4053852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267650" y="1083448"/>
            <a:ext cx="8730353" cy="300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Open Sans Light"/>
              </a:rPr>
              <a:t>trzeba odejść od edukacji opartej na posłuszeństwie i testach na rzecz edukacji opartej na ciekawości i etosie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Open Sans Light"/>
              </a:rPr>
              <a:t>brakuje nie tylko przekazywania wiedzy o biznesie, ale także umiejętności przydatnych </a:t>
            </a:r>
            <a:br>
              <a:rPr lang="pl-PL" sz="1600" dirty="0">
                <a:latin typeface="Open Sans Light"/>
              </a:rPr>
            </a:br>
            <a:r>
              <a:rPr lang="pl-PL" sz="1600" dirty="0">
                <a:latin typeface="Open Sans Light"/>
              </a:rPr>
              <a:t>w popularnych zawodach związanych z nowymi technologiami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Open Sans Light"/>
              </a:rPr>
              <a:t>brakuje odpowiednio wykwalifikowanych specjalistów oraz wystarczających kompetencji kadry w zakresie nowych technologii </a:t>
            </a: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Open Sans Light"/>
              </a:rPr>
              <a:t>kierunki kształcenia na poziomie szkolnictwa średniego powinny być ustalane w oparciu </a:t>
            </a:r>
            <a:br>
              <a:rPr lang="pl-PL" sz="1600" dirty="0">
                <a:latin typeface="Open Sans Light"/>
              </a:rPr>
            </a:br>
            <a:r>
              <a:rPr lang="pl-PL" sz="1600" dirty="0">
                <a:latin typeface="Open Sans Light"/>
              </a:rPr>
              <a:t>o programy szkół wyższych, te z kolei – zgodnie z potrzebami przedsiębiorców (gospodarki)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626007" y="0"/>
            <a:ext cx="2646294" cy="42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88" b="1" dirty="0">
                <a:solidFill>
                  <a:schemeClr val="bg1"/>
                </a:solidFill>
                <a:latin typeface="+mj-lt"/>
              </a:rPr>
              <a:t>Wyzwaniach dla edukacji </a:t>
            </a:r>
            <a:br>
              <a:rPr lang="pl-PL" sz="1088" b="1" dirty="0">
                <a:solidFill>
                  <a:schemeClr val="bg1"/>
                </a:solidFill>
                <a:latin typeface="+mj-lt"/>
              </a:rPr>
            </a:br>
            <a:r>
              <a:rPr lang="pl-PL" sz="1088" b="1" dirty="0">
                <a:solidFill>
                  <a:schemeClr val="bg1"/>
                </a:solidFill>
                <a:latin typeface="+mj-lt"/>
              </a:rPr>
              <a:t>w dobie przemian technologicznych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2" y="329844"/>
            <a:ext cx="890718" cy="659688"/>
          </a:xfrm>
          <a:prstGeom prst="rect">
            <a:avLst/>
          </a:prstGeom>
        </p:spPr>
      </p:pic>
      <p:sp>
        <p:nvSpPr>
          <p:cNvPr id="5" name="Tytuł 2">
            <a:extLst>
              <a:ext uri="{FF2B5EF4-FFF2-40B4-BE49-F238E27FC236}">
                <a16:creationId xmlns:a16="http://schemas.microsoft.com/office/drawing/2014/main" id="{C7188E63-00C6-4B0B-931C-58EBE39B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183" y="304303"/>
            <a:ext cx="5267647" cy="675334"/>
          </a:xfrm>
        </p:spPr>
        <p:txBody>
          <a:bodyPr/>
          <a:lstStyle/>
          <a:p>
            <a:r>
              <a:rPr lang="pl-PL" dirty="0"/>
              <a:t>Rekomendacje </a:t>
            </a:r>
          </a:p>
        </p:txBody>
      </p:sp>
    </p:spTree>
    <p:extLst>
      <p:ext uri="{BB962C8B-B14F-4D97-AF65-F5344CB8AC3E}">
        <p14:creationId xmlns:p14="http://schemas.microsoft.com/office/powerpoint/2010/main" val="412722839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32289" y="-13890"/>
            <a:ext cx="26462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50" b="1" dirty="0">
                <a:solidFill>
                  <a:schemeClr val="bg1"/>
                </a:solidFill>
              </a:rPr>
              <a:t>Przyczyny bezrobocia absolwentów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93658" y="943015"/>
            <a:ext cx="6156684" cy="338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niedostosowanie systemu edukacyjnego do potrzeb rynku pracy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brak specjalistycznych kompetencji kandydatów 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jakość kształcenia zawodowego i nie tylko 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poważny problem z praktyką 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deficyt nauczycieli 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uwarunkowania gospodarcze danego powiatu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zbyt małe doświadczenie kandydatów 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brak pracy w wyuczonym zawodzie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niskie oferowane wynagrodzenia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bierność zawodowa i edukacyjna młodzieży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próby zniweczenia roli rzemiosła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programy studiów są „przeładowane” teorią, a praktyki, w wielu przypadkach, to fikcja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2" y="164595"/>
            <a:ext cx="890718" cy="65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BD7F373-C874-411E-9857-0D7C0D2F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440" y="137429"/>
            <a:ext cx="7773417" cy="675334"/>
          </a:xfrm>
        </p:spPr>
        <p:txBody>
          <a:bodyPr/>
          <a:lstStyle/>
          <a:p>
            <a:r>
              <a:rPr lang="pl-PL" dirty="0"/>
              <a:t>Wyzwania dot. roli edukacji</a:t>
            </a:r>
          </a:p>
        </p:txBody>
      </p:sp>
    </p:spTree>
    <p:extLst>
      <p:ext uri="{BB962C8B-B14F-4D97-AF65-F5344CB8AC3E}">
        <p14:creationId xmlns:p14="http://schemas.microsoft.com/office/powerpoint/2010/main" val="1428693796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34B34-0113-4CEF-8B2D-E670685C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</p:spPr>
        <p:txBody>
          <a:bodyPr anchor="t">
            <a:normAutofit/>
          </a:bodyPr>
          <a:lstStyle/>
          <a:p>
            <a:r>
              <a:rPr lang="pl-PL" dirty="0"/>
              <a:t>Zagadnienia do dyskusji </a:t>
            </a:r>
          </a:p>
        </p:txBody>
      </p:sp>
      <p:pic>
        <p:nvPicPr>
          <p:cNvPr id="7" name="Symbol zastępczy zawartości 6" descr="Grupa studentów pracujących w bibliotece">
            <a:extLst>
              <a:ext uri="{FF2B5EF4-FFF2-40B4-BE49-F238E27FC236}">
                <a16:creationId xmlns:a16="http://schemas.microsoft.com/office/drawing/2014/main" id="{E3E9A74D-F630-436B-80AA-828AE34924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6947" y="1379300"/>
            <a:ext cx="3578225" cy="2384900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28AEED-7AF1-4A79-B43A-FFE9C942D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0624" y="1187302"/>
            <a:ext cx="3766176" cy="3145745"/>
          </a:xfrm>
        </p:spPr>
        <p:txBody>
          <a:bodyPr>
            <a:normAutofit/>
          </a:bodyPr>
          <a:lstStyle/>
          <a:p>
            <a:pPr marL="0" indent="0">
              <a:lnSpc>
                <a:spcPct val="102000"/>
              </a:lnSpc>
              <a:spcAft>
                <a:spcPts val="600"/>
              </a:spcAft>
              <a:buNone/>
            </a:pPr>
            <a:r>
              <a:rPr lang="pl-PL" sz="1400"/>
              <a:t>1. Dlaczego na żadnym z etapów systemu edukacji, nie przygotowuje się młodzieży do </a:t>
            </a:r>
            <a:r>
              <a:rPr lang="pl-PL" sz="1400" err="1"/>
              <a:t>zachowań</a:t>
            </a:r>
            <a:r>
              <a:rPr lang="pl-PL" sz="1400"/>
              <a:t> pro przedsiębiorczych? </a:t>
            </a:r>
          </a:p>
          <a:p>
            <a:pPr marL="0" indent="0">
              <a:lnSpc>
                <a:spcPct val="102000"/>
              </a:lnSpc>
              <a:spcAft>
                <a:spcPts val="600"/>
              </a:spcAft>
              <a:buNone/>
            </a:pPr>
            <a:r>
              <a:rPr lang="pl-PL" sz="1400"/>
              <a:t>2. Czy przedsiębiorczość jest wyłącznie cechą wrodzoną, czy można jej się nauczyć? </a:t>
            </a:r>
          </a:p>
          <a:p>
            <a:pPr marL="0" indent="0">
              <a:lnSpc>
                <a:spcPct val="102000"/>
              </a:lnSpc>
              <a:spcAft>
                <a:spcPts val="600"/>
              </a:spcAft>
              <a:buNone/>
            </a:pPr>
            <a:r>
              <a:rPr lang="pl-PL" sz="1400"/>
              <a:t>3. „Chcę, ale boję się”. Dlaczego w Europie boimy się podejmować wyzwania ze strachu przed porażką?</a:t>
            </a:r>
          </a:p>
          <a:p>
            <a:pPr marL="0" indent="0">
              <a:lnSpc>
                <a:spcPct val="102000"/>
              </a:lnSpc>
              <a:spcAft>
                <a:spcPts val="600"/>
              </a:spcAft>
              <a:buNone/>
            </a:pPr>
            <a:r>
              <a:rPr lang="pl-PL" sz="1400"/>
              <a:t>4.”Chcę, ale nie mam za co”. Czy brak środków, to główny powód rezygnacji z budowania kariery przedsiębiorcy? </a:t>
            </a:r>
          </a:p>
        </p:txBody>
      </p:sp>
    </p:spTree>
    <p:extLst>
      <p:ext uri="{BB962C8B-B14F-4D97-AF65-F5344CB8AC3E}">
        <p14:creationId xmlns:p14="http://schemas.microsoft.com/office/powerpoint/2010/main" val="2155025404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Dziękujemy za uwagę!</a:t>
            </a:r>
            <a:br>
              <a:rPr lang="pl-PL" dirty="0"/>
            </a:br>
            <a:r>
              <a:rPr lang="pl-PL" dirty="0">
                <a:hlinkClick r:id="rId2"/>
              </a:rPr>
              <a:t>sklime@sgh.waw.pl</a:t>
            </a:r>
            <a:br>
              <a:rPr lang="pl-PL" dirty="0"/>
            </a:br>
            <a:r>
              <a:rPr lang="pl-PL" dirty="0">
                <a:hlinkClick r:id="rId3"/>
              </a:rPr>
              <a:t>jklime1@sgh.waw.pl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7724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543E56-73B7-4748-8B0E-AEFB5C40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</p:spPr>
        <p:txBody>
          <a:bodyPr anchor="t">
            <a:normAutofit/>
          </a:bodyPr>
          <a:lstStyle/>
          <a:p>
            <a:r>
              <a:rPr lang="pl-PL" dirty="0"/>
              <a:t>Badanie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7FB68F-5DC3-48BF-A331-B317B219E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000" y="1187302"/>
            <a:ext cx="3577800" cy="3145745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endParaRPr lang="pl-PL" sz="1200"/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pl-PL" sz="1200"/>
              <a:t>Badanie zostało przeprowadzone wśród młodzieży szkół średnich i studentów we wrześniu 2020 roku. 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pl-PL" sz="1200"/>
              <a:t>Ankieta internetowa została rozpowszechniona przez dyrekcję szkół województwa śląskiego, małopolskiego i mazowieckiego, a także poprzez koła naukowe losowo wybranych uczelni. 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pl-PL" sz="1200"/>
              <a:t>Badanie to jest częścią polsko-bułgarskiego projektu fundacji Instytut Europejski „Pro Futuro”. 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pl-PL" sz="1200"/>
              <a:t>Celem badania jest sprawdzenie przygotowania i zainteresowania młodzieży przedsiębiorczymi postawami. 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pl-PL" sz="1200"/>
          </a:p>
        </p:txBody>
      </p:sp>
      <p:pic>
        <p:nvPicPr>
          <p:cNvPr id="5" name="Obraz 4" descr="Obraz zawierający tekst, wewnątrz, osoba, biblioteka&#10;&#10;Opis wygenerowany automatycznie">
            <a:extLst>
              <a:ext uri="{FF2B5EF4-FFF2-40B4-BE49-F238E27FC236}">
                <a16:creationId xmlns:a16="http://schemas.microsoft.com/office/drawing/2014/main" id="{278A6A85-C695-4FBF-A825-479F460EC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52" r="2134" b="2"/>
          <a:stretch/>
        </p:blipFill>
        <p:spPr>
          <a:xfrm>
            <a:off x="4920624" y="1187302"/>
            <a:ext cx="3766176" cy="3145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8928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ykres odpowiedzi z Formularzy. Tytuł pytania: Płeć. Liczba odpowiedzi: 104 odpowiedzi.">
            <a:extLst>
              <a:ext uri="{FF2B5EF4-FFF2-40B4-BE49-F238E27FC236}">
                <a16:creationId xmlns:a16="http://schemas.microsoft.com/office/drawing/2014/main" id="{8DCA4B2D-7449-47D0-BFA6-C2A02AF7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84" y="709171"/>
            <a:ext cx="7296226" cy="327884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989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C1B19FD-AFF0-47F4-834F-2FEDBDD6B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54" y="484094"/>
            <a:ext cx="8329492" cy="36708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7987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C3373-EFA2-4A11-B5EE-0B758B3D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35118"/>
            <a:ext cx="8644537" cy="810017"/>
          </a:xfrm>
        </p:spPr>
        <p:txBody>
          <a:bodyPr>
            <a:normAutofit fontScale="90000"/>
          </a:bodyPr>
          <a:lstStyle/>
          <a:p>
            <a:r>
              <a:rPr lang="pl-PL" dirty="0"/>
              <a:t>Jakie umiejętności miękkie są potrzebne, by założyć i prowadzić własną firmę?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2C6F08-3C2B-4876-8316-B90480790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618" y="1187303"/>
            <a:ext cx="1144922" cy="4878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pl-PL" dirty="0"/>
              <a:t>odwaga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3747CA6-7E51-4612-AD30-B35C29E55BE9}"/>
              </a:ext>
            </a:extLst>
          </p:cNvPr>
          <p:cNvSpPr txBox="1">
            <a:spLocks/>
          </p:cNvSpPr>
          <p:nvPr/>
        </p:nvSpPr>
        <p:spPr>
          <a:xfrm>
            <a:off x="1141079" y="1917287"/>
            <a:ext cx="1144922" cy="487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0" tIns="0" rIns="0" bIns="0" rtlCol="0">
            <a:normAutofit fontScale="92500" lnSpcReduction="20000"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umiejętności negocjacyjne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9C469602-F8C2-4FE3-A53E-2D7AEB0FC25F}"/>
              </a:ext>
            </a:extLst>
          </p:cNvPr>
          <p:cNvSpPr txBox="1">
            <a:spLocks/>
          </p:cNvSpPr>
          <p:nvPr/>
        </p:nvSpPr>
        <p:spPr>
          <a:xfrm>
            <a:off x="4687262" y="2552149"/>
            <a:ext cx="1534245" cy="6687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>
            <a:normAutofit fontScale="85000" lnSpcReduction="10000"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umiejętność radzenia sobie ze stresem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167DE1F9-F383-4077-A181-A93795481122}"/>
              </a:ext>
            </a:extLst>
          </p:cNvPr>
          <p:cNvSpPr txBox="1">
            <a:spLocks/>
          </p:cNvSpPr>
          <p:nvPr/>
        </p:nvSpPr>
        <p:spPr>
          <a:xfrm>
            <a:off x="2568387" y="2733044"/>
            <a:ext cx="1144922" cy="487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elastyczność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D10307F-2643-496E-B433-13EAB913814C}"/>
              </a:ext>
            </a:extLst>
          </p:cNvPr>
          <p:cNvSpPr txBox="1">
            <a:spLocks/>
          </p:cNvSpPr>
          <p:nvPr/>
        </p:nvSpPr>
        <p:spPr>
          <a:xfrm>
            <a:off x="6480201" y="3042418"/>
            <a:ext cx="1144922" cy="4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rmAutofit fontScale="92500" lnSpcReduction="20000"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silna osobowość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D63192A2-E03E-4541-8FD4-7BBD5B3C5CFE}"/>
              </a:ext>
            </a:extLst>
          </p:cNvPr>
          <p:cNvSpPr txBox="1">
            <a:spLocks/>
          </p:cNvSpPr>
          <p:nvPr/>
        </p:nvSpPr>
        <p:spPr>
          <a:xfrm>
            <a:off x="1927411" y="3696842"/>
            <a:ext cx="1144922" cy="4878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tIns="0" rIns="0" bIns="0" rtlCol="0">
            <a:normAutofit fontScale="92500" lnSpcReduction="20000"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pewność siebie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AAD95320-AB52-4F5C-8123-ED3D1E511038}"/>
              </a:ext>
            </a:extLst>
          </p:cNvPr>
          <p:cNvSpPr txBox="1">
            <a:spLocks/>
          </p:cNvSpPr>
          <p:nvPr/>
        </p:nvSpPr>
        <p:spPr>
          <a:xfrm>
            <a:off x="3593568" y="3320904"/>
            <a:ext cx="1144922" cy="4878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pomysł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DDE90728-1413-4098-A5DC-83A1EC1E6A87}"/>
              </a:ext>
            </a:extLst>
          </p:cNvPr>
          <p:cNvSpPr txBox="1">
            <a:spLocks/>
          </p:cNvSpPr>
          <p:nvPr/>
        </p:nvSpPr>
        <p:spPr>
          <a:xfrm>
            <a:off x="3550025" y="4196884"/>
            <a:ext cx="1449722" cy="4072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kreatywność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F7165A03-6337-47BE-B63F-F144FBD7614B}"/>
              </a:ext>
            </a:extLst>
          </p:cNvPr>
          <p:cNvSpPr txBox="1">
            <a:spLocks/>
          </p:cNvSpPr>
          <p:nvPr/>
        </p:nvSpPr>
        <p:spPr>
          <a:xfrm>
            <a:off x="5550433" y="3691018"/>
            <a:ext cx="1144922" cy="4878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rmAutofit fontScale="92500"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asertywność,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09D94C5D-EDA3-4FBA-ADC7-6063DF33B792}"/>
              </a:ext>
            </a:extLst>
          </p:cNvPr>
          <p:cNvSpPr txBox="1">
            <a:spLocks/>
          </p:cNvSpPr>
          <p:nvPr/>
        </p:nvSpPr>
        <p:spPr>
          <a:xfrm>
            <a:off x="733826" y="2754146"/>
            <a:ext cx="1357513" cy="4878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otwarty umysł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CC048F32-2BD4-4C50-85D2-D1765FCD175B}"/>
              </a:ext>
            </a:extLst>
          </p:cNvPr>
          <p:cNvSpPr txBox="1">
            <a:spLocks/>
          </p:cNvSpPr>
          <p:nvPr/>
        </p:nvSpPr>
        <p:spPr>
          <a:xfrm>
            <a:off x="3129964" y="1991610"/>
            <a:ext cx="1144922" cy="3828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motywacja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6F43D5E9-7A7A-4F1E-B1E1-BC43AA1C5239}"/>
              </a:ext>
            </a:extLst>
          </p:cNvPr>
          <p:cNvSpPr txBox="1">
            <a:spLocks/>
          </p:cNvSpPr>
          <p:nvPr/>
        </p:nvSpPr>
        <p:spPr>
          <a:xfrm>
            <a:off x="7223630" y="2374487"/>
            <a:ext cx="1253782" cy="4405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sumienność</a:t>
            </a: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F703D4EF-B5F7-4B24-A308-ADCF6580D6BD}"/>
              </a:ext>
            </a:extLst>
          </p:cNvPr>
          <p:cNvSpPr txBox="1">
            <a:spLocks/>
          </p:cNvSpPr>
          <p:nvPr/>
        </p:nvSpPr>
        <p:spPr>
          <a:xfrm>
            <a:off x="5166232" y="892311"/>
            <a:ext cx="1313969" cy="767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0" tIns="0" rIns="0" bIns="0" rtlCol="0">
            <a:normAutofit fontScale="92500" lnSpcReduction="10000"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umiejętność podejmowania decyzji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8B958A00-C394-4D4D-A710-53537ADFAB7E}"/>
              </a:ext>
            </a:extLst>
          </p:cNvPr>
          <p:cNvSpPr txBox="1">
            <a:spLocks/>
          </p:cNvSpPr>
          <p:nvPr/>
        </p:nvSpPr>
        <p:spPr>
          <a:xfrm>
            <a:off x="2977564" y="1224562"/>
            <a:ext cx="1144922" cy="4878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inteligencja</a:t>
            </a: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B7B0A0C1-83F7-4B09-85A1-3CBAC28BF35E}"/>
              </a:ext>
            </a:extLst>
          </p:cNvPr>
          <p:cNvSpPr txBox="1">
            <a:spLocks/>
          </p:cNvSpPr>
          <p:nvPr/>
        </p:nvSpPr>
        <p:spPr>
          <a:xfrm>
            <a:off x="6020439" y="1811566"/>
            <a:ext cx="1144922" cy="487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0" tIns="0" rIns="0" bIns="0" rtlCol="0">
            <a:normAutofit fontScale="92500" lnSpcReduction="20000"/>
          </a:bodyPr>
          <a:lstStyle>
            <a:lvl1pPr marL="216000" indent="-2160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0"/>
              </a:spcBef>
              <a:buFont typeface="Arial"/>
              <a:buChar char="»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dirty="0"/>
              <a:t>zjednywanie sobie ludzi</a:t>
            </a:r>
          </a:p>
        </p:txBody>
      </p:sp>
    </p:spTree>
    <p:extLst>
      <p:ext uri="{BB962C8B-B14F-4D97-AF65-F5344CB8AC3E}">
        <p14:creationId xmlns:p14="http://schemas.microsoft.com/office/powerpoint/2010/main" val="4241119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ykres odpowiedzi z Formularzy. Tytuł pytania: Uczę się o przedsiębiorczości. Liczba odpowiedzi: 105 odpowiedzi.">
            <a:extLst>
              <a:ext uri="{FF2B5EF4-FFF2-40B4-BE49-F238E27FC236}">
                <a16:creationId xmlns:a16="http://schemas.microsoft.com/office/drawing/2014/main" id="{6F24BF4D-FA04-4AD1-A878-9CDA9956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9" y="513725"/>
            <a:ext cx="8268020" cy="393018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231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e 3">
      <a:dk1>
        <a:sysClr val="windowText" lastClr="000000"/>
      </a:dk1>
      <a:lt1>
        <a:sysClr val="window" lastClr="FFFFFF"/>
      </a:lt1>
      <a:dk2>
        <a:srgbClr val="007481"/>
      </a:dk2>
      <a:lt2>
        <a:srgbClr val="FFFFFF"/>
      </a:lt2>
      <a:accent1>
        <a:srgbClr val="007481"/>
      </a:accent1>
      <a:accent2>
        <a:srgbClr val="C7D42D"/>
      </a:accent2>
      <a:accent3>
        <a:srgbClr val="00B0E1"/>
      </a:accent3>
      <a:accent4>
        <a:srgbClr val="C6C6C6"/>
      </a:accent4>
      <a:accent5>
        <a:srgbClr val="7C7C7C"/>
      </a:accent5>
      <a:accent6>
        <a:srgbClr val="3C3C3C"/>
      </a:accent6>
      <a:hlink>
        <a:srgbClr val="009FE3"/>
      </a:hlink>
      <a:folHlink>
        <a:srgbClr val="BBE4F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74AE8B0BB3D947A463C684F60C6A08" ma:contentTypeVersion="1" ma:contentTypeDescription="Utwórz nowy dokument." ma:contentTypeScope="" ma:versionID="3f58efd850b976b233814eb2659eb7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655aa40fd62c26d3cd695d3e5ffb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0A8B4C-71C8-4828-91EF-8A2CD0ABED46}"/>
</file>

<file path=customXml/itemProps2.xml><?xml version="1.0" encoding="utf-8"?>
<ds:datastoreItem xmlns:ds="http://schemas.openxmlformats.org/officeDocument/2006/customXml" ds:itemID="{51338D63-1011-4E21-BA98-B1373A38C4F0}"/>
</file>

<file path=customXml/itemProps3.xml><?xml version="1.0" encoding="utf-8"?>
<ds:datastoreItem xmlns:ds="http://schemas.openxmlformats.org/officeDocument/2006/customXml" ds:itemID="{F5B6B73C-2CE5-4D1B-B309-C6DBF946FE73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812</Words>
  <Application>Microsoft Office PowerPoint</Application>
  <PresentationFormat>Pokaz na ekranie (16:9)</PresentationFormat>
  <Paragraphs>82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7" baseType="lpstr">
      <vt:lpstr>Arial</vt:lpstr>
      <vt:lpstr>Calibri</vt:lpstr>
      <vt:lpstr>Open Sans Light</vt:lpstr>
      <vt:lpstr>Open Sans Regular</vt:lpstr>
      <vt:lpstr>Wingdings</vt:lpstr>
      <vt:lpstr>Motyw pakietu Office</vt:lpstr>
      <vt:lpstr>Strach przed nowym - dlaczego młodzi ludzie boją się zakładać własne firmy</vt:lpstr>
      <vt:lpstr>Zagadnienia do dyskusji </vt:lpstr>
      <vt:lpstr>Bezrobocie wśród młodzieży w Polsce</vt:lpstr>
      <vt:lpstr>Wyzwania dot. roli edukacji</vt:lpstr>
      <vt:lpstr>Badanie</vt:lpstr>
      <vt:lpstr>Prezentacja programu PowerPoint</vt:lpstr>
      <vt:lpstr>Prezentacja programu PowerPoint</vt:lpstr>
      <vt:lpstr>Jakie umiejętności miękkie są potrzebne, by założyć i prowadzić własną firmę?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Rekomendacje </vt:lpstr>
      <vt:lpstr>Rekomendacje </vt:lpstr>
      <vt:lpstr>Rekomendacje </vt:lpstr>
      <vt:lpstr>Rekomendacje </vt:lpstr>
      <vt:lpstr>Zagadnienia do dyskusji </vt:lpstr>
      <vt:lpstr>Dziękujemy za uwagę! sklime@sgh.waw.pl jklime1@sgh.waw.pl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Strach przed nowym - dlaczego młodzi ludzie boją się zakładać własne firmy</dc:title>
  <dc:creator>Sabina Klimek</dc:creator>
  <cp:lastModifiedBy>Sabina Klimek</cp:lastModifiedBy>
  <cp:revision>18</cp:revision>
  <dcterms:created xsi:type="dcterms:W3CDTF">2021-01-24T11:47:11Z</dcterms:created>
  <dcterms:modified xsi:type="dcterms:W3CDTF">2021-01-26T07:37:05Z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0x010100A574AE8B0BB3D947A463C684F60C6A08</vt:lpwstr>
  </property>
</Properties>
</file>